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7" r:id="rId4"/>
    <p:sldMasterId id="214748367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</p:sldIdLst>
  <p:sldSz cy="5143500" cx="9144000"/>
  <p:notesSz cx="6858000" cy="9144000"/>
  <p:embeddedFontLst>
    <p:embeddedFont>
      <p:font typeface="Roboto"/>
      <p:regular r:id="rId29"/>
      <p:bold r:id="rId30"/>
      <p:italic r:id="rId31"/>
      <p:boldItalic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Roboto-regular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oboto-italic.fntdata"/><Relationship Id="rId30" Type="http://schemas.openxmlformats.org/officeDocument/2006/relationships/font" Target="fonts/Roboto-bold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32" Type="http://schemas.openxmlformats.org/officeDocument/2006/relationships/font" Target="fonts/Roboto-bold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1f2c0823e78_0_1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5" name="Google Shape;255;g1f2c0823e78_0_1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f2c0823e78_0_12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1f2c0823e78_0_12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d95d2fbdce_0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2d95d2fbdce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2d95d2fbdce_0_19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g2d95d2fbdce_0_19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d95d2fbdce_0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2d95d2fbdce_0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2d95d2fbdce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2d95d2fbdce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2d95d2fbdce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2d95d2fbdce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2d95d2fbdce_0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2d95d2fbdce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f2c0823e78_0_39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g1f2c0823e78_0_39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1f2c0823e78_0_58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g1f2c0823e78_0_58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f2c0823e78_0_2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1f2c0823e78_0_2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1f2c0823e78_0_14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1f2c0823e78_0_14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2d95d2fbdce_0_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g2d95d2fbdce_0_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1f2c0823e78_0_13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1f2c0823e78_0_13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f2c0823e78_0_13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g1f2c0823e78_0_1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f2c0823e78_0_16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g1f2c0823e78_0_16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d95d2fbdce_0_3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g2d95d2fbdce_0_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f2c0823e78_0_17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g1f2c0823e78_0_17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1f2c0823e78_0_1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1f2c0823e78_0_1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d95d2fbdce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2d95d2fbdce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f2c0823e78_0_1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1f2c0823e78_0_1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18.png"/><Relationship Id="rId4" Type="http://schemas.openxmlformats.org/officeDocument/2006/relationships/image" Target="../media/image3.png"/><Relationship Id="rId5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general blanca">
  <p:cSld name="diapositiva general blanca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13"/>
          <p:cNvPicPr preferRelativeResize="0"/>
          <p:nvPr/>
        </p:nvPicPr>
        <p:blipFill rotWithShape="1">
          <a:blip r:embed="rId2">
            <a:alphaModFix amt="7000"/>
          </a:blip>
          <a:srcRect b="0" l="0" r="8567" t="0"/>
          <a:stretch/>
        </p:blipFill>
        <p:spPr>
          <a:xfrm>
            <a:off x="6518965" y="0"/>
            <a:ext cx="262503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13"/>
          <p:cNvSpPr/>
          <p:nvPr/>
        </p:nvSpPr>
        <p:spPr>
          <a:xfrm>
            <a:off x="3108389" y="4745112"/>
            <a:ext cx="6035700" cy="3384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3" name="Google Shape;53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37924" y="170719"/>
            <a:ext cx="800288" cy="472984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54;p13"/>
          <p:cNvPicPr preferRelativeResize="0"/>
          <p:nvPr/>
        </p:nvPicPr>
        <p:blipFill rotWithShape="1">
          <a:blip r:embed="rId4">
            <a:alphaModFix/>
          </a:blip>
          <a:srcRect b="0" l="0" r="38994" t="0"/>
          <a:stretch/>
        </p:blipFill>
        <p:spPr>
          <a:xfrm>
            <a:off x="247402" y="221430"/>
            <a:ext cx="952684" cy="371563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/>
          <p:nvPr/>
        </p:nvSpPr>
        <p:spPr>
          <a:xfrm>
            <a:off x="0" y="4649002"/>
            <a:ext cx="5395169" cy="435121"/>
          </a:xfrm>
          <a:custGeom>
            <a:rect b="b" l="l" r="r" t="t"/>
            <a:pathLst>
              <a:path extrusionOk="0" h="719209" w="12192473">
                <a:moveTo>
                  <a:pt x="0" y="0"/>
                </a:moveTo>
                <a:lnTo>
                  <a:pt x="10991635" y="11017"/>
                </a:lnTo>
                <a:lnTo>
                  <a:pt x="12192473" y="719209"/>
                </a:lnTo>
                <a:lnTo>
                  <a:pt x="0" y="719209"/>
                </a:lnTo>
                <a:lnTo>
                  <a:pt x="0" y="0"/>
                </a:lnTo>
                <a:close/>
              </a:path>
            </a:pathLst>
          </a:custGeom>
          <a:solidFill>
            <a:srgbClr val="74B7A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5081784"/>
            <a:ext cx="9132723" cy="617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" type="subTitle"/>
          </p:nvPr>
        </p:nvSpPr>
        <p:spPr>
          <a:xfrm>
            <a:off x="1143000" y="2701529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66" name="Google Shape;66;p1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7" name="Google Shape;67;p1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8" name="Google Shape;68;p1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6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2" name="Google Shape;72;p1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4" name="Google Shape;74;p1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8" name="Google Shape;78;p17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9" name="Google Shape;79;p1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" name="Google Shape;80;p1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" name="Google Shape;81;p1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Investiga">
  <p:cSld name="6_Investiga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8"/>
          <p:cNvSpPr txBox="1"/>
          <p:nvPr>
            <p:ph type="title"/>
          </p:nvPr>
        </p:nvSpPr>
        <p:spPr>
          <a:xfrm>
            <a:off x="628650" y="589673"/>
            <a:ext cx="7886700" cy="103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8"/>
          <p:cNvSpPr txBox="1"/>
          <p:nvPr>
            <p:ph idx="1" type="body"/>
          </p:nvPr>
        </p:nvSpPr>
        <p:spPr>
          <a:xfrm>
            <a:off x="628650" y="1912519"/>
            <a:ext cx="3793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048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vestiga">
  <p:cSld name="Investiga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9"/>
          <p:cNvSpPr txBox="1"/>
          <p:nvPr>
            <p:ph type="title"/>
          </p:nvPr>
        </p:nvSpPr>
        <p:spPr>
          <a:xfrm>
            <a:off x="628650" y="589673"/>
            <a:ext cx="7886700" cy="103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" name="Google Shape;87;p19"/>
          <p:cNvSpPr txBox="1"/>
          <p:nvPr>
            <p:ph idx="1" type="body"/>
          </p:nvPr>
        </p:nvSpPr>
        <p:spPr>
          <a:xfrm>
            <a:off x="628650" y="1912519"/>
            <a:ext cx="3793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048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" name="Google Shape;90;p2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91" name="Google Shape;91;p2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92" name="Google Shape;92;p2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93" name="Google Shape;93;p2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94" name="Google Shape;94;p2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5" name="Google Shape;95;p2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6" name="Google Shape;96;p2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9" name="Google Shape;99;p2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0" name="Google Shape;100;p2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2"/>
          <p:cNvSpPr txBox="1"/>
          <p:nvPr>
            <p:ph type="title"/>
          </p:nvPr>
        </p:nvSpPr>
        <p:spPr>
          <a:xfrm>
            <a:off x="623888" y="1282303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3" name="Google Shape;103;p22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04" name="Google Shape;104;p2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5" name="Google Shape;105;p2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6" name="Google Shape;106;p2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3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9" name="Google Shape;109;p2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0" name="Google Shape;110;p2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1" name="Google Shape;111;p2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4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4" name="Google Shape;114;p24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810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6195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indent="-3429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2385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indent="-32385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indent="-32385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115" name="Google Shape;115;p24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16" name="Google Shape;116;p2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7" name="Google Shape;117;p2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8" name="Google Shape;118;p2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5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1" name="Google Shape;121;p25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22" name="Google Shape;122;p25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23" name="Google Shape;123;p2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4" name="Google Shape;124;p2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5" name="Google Shape;125;p2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6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8" name="Google Shape;128;p26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9" name="Google Shape;129;p2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0" name="Google Shape;130;p2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1" name="Google Shape;131;p2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7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4" name="Google Shape;134;p27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35" name="Google Shape;135;p2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6" name="Google Shape;136;p2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7" name="Google Shape;137;p2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Investiga">
  <p:cSld name="1_Investiga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8"/>
          <p:cNvSpPr txBox="1"/>
          <p:nvPr>
            <p:ph type="title"/>
          </p:nvPr>
        </p:nvSpPr>
        <p:spPr>
          <a:xfrm>
            <a:off x="628650" y="589673"/>
            <a:ext cx="7886700" cy="103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0" name="Google Shape;140;p28"/>
          <p:cNvSpPr txBox="1"/>
          <p:nvPr>
            <p:ph idx="1" type="body"/>
          </p:nvPr>
        </p:nvSpPr>
        <p:spPr>
          <a:xfrm>
            <a:off x="628650" y="1912519"/>
            <a:ext cx="3793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048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Investiga">
  <p:cSld name="7_Investiga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9"/>
          <p:cNvSpPr txBox="1"/>
          <p:nvPr>
            <p:ph type="title"/>
          </p:nvPr>
        </p:nvSpPr>
        <p:spPr>
          <a:xfrm>
            <a:off x="628650" y="589673"/>
            <a:ext cx="7886700" cy="103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3" name="Google Shape;143;p29"/>
          <p:cNvSpPr txBox="1"/>
          <p:nvPr>
            <p:ph idx="1" type="body"/>
          </p:nvPr>
        </p:nvSpPr>
        <p:spPr>
          <a:xfrm>
            <a:off x="628650" y="1912519"/>
            <a:ext cx="3793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048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6" name="Google Shape;146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47" name="Google Shape;147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, Text and bullets">
  <p:cSld name="1_Title, Text and bullets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1"/>
          <p:cNvSpPr txBox="1"/>
          <p:nvPr>
            <p:ph type="title"/>
          </p:nvPr>
        </p:nvSpPr>
        <p:spPr>
          <a:xfrm>
            <a:off x="575393" y="321469"/>
            <a:ext cx="6523500" cy="60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100" lIns="48200" spcFirstLastPara="1" rIns="48200" wrap="square" tIns="24100">
            <a:noAutofit/>
          </a:bodyPr>
          <a:lstStyle>
            <a:lvl1pPr lvl="0" rtl="0" algn="l">
              <a:lnSpc>
                <a:spcPct val="96296"/>
              </a:lnSpc>
              <a:spcBef>
                <a:spcPts val="0"/>
              </a:spcBef>
              <a:spcAft>
                <a:spcPts val="0"/>
              </a:spcAft>
              <a:buClr>
                <a:srgbClr val="0097DB"/>
              </a:buClr>
              <a:buSzPts val="2800"/>
              <a:buFont typeface="Arial"/>
              <a:buNone/>
              <a:defRPr b="1" sz="2800">
                <a:solidFill>
                  <a:srgbClr val="0097DB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50" name="Google Shape;150;p31"/>
          <p:cNvSpPr txBox="1"/>
          <p:nvPr>
            <p:ph idx="1" type="body"/>
          </p:nvPr>
        </p:nvSpPr>
        <p:spPr>
          <a:xfrm>
            <a:off x="575254" y="1282329"/>
            <a:ext cx="7909800" cy="3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100" lIns="48200" spcFirstLastPara="1" rIns="48200" wrap="square" tIns="24100">
            <a:noAutofit/>
          </a:bodyPr>
          <a:lstStyle>
            <a:lvl1pPr indent="-330200" lvl="0" marL="457200" rtl="0" algn="l">
              <a:lnSpc>
                <a:spcPct val="12903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>
                <a:latin typeface="Arial"/>
                <a:ea typeface="Arial"/>
                <a:cs typeface="Arial"/>
                <a:sym typeface="Arial"/>
              </a:defRPr>
            </a:lvl1pPr>
            <a:lvl2pPr indent="-330200" lvl="1" marL="914400" rtl="0" algn="l">
              <a:lnSpc>
                <a:spcPct val="129032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>
                <a:latin typeface="Arial"/>
                <a:ea typeface="Arial"/>
                <a:cs typeface="Arial"/>
                <a:sym typeface="Arial"/>
              </a:defRPr>
            </a:lvl2pPr>
            <a:lvl3pPr indent="-28575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indent="-28575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4pPr>
            <a:lvl5pPr indent="-28575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5pPr>
            <a:lvl6pPr indent="-28575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indent="-28575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indent="-28575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indent="-28575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9.xml"/><Relationship Id="rId16" Type="http://schemas.openxmlformats.org/officeDocument/2006/relationships/slideLayout" Target="../slideLayouts/slideLayout28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18" Type="http://schemas.openxmlformats.org/officeDocument/2006/relationships/theme" Target="../theme/theme2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9" name="Google Shape;59;p1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" name="Google Shape;60;p1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1" name="Google Shape;61;p1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" name="Google Shape;62;p1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  <p:sldLayoutId id="2147483674" r:id="rId15"/>
    <p:sldLayoutId id="2147483675" r:id="rId16"/>
    <p:sldLayoutId id="2147483676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2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1.png"/><Relationship Id="rId4" Type="http://schemas.openxmlformats.org/officeDocument/2006/relationships/image" Target="../media/image25.png"/><Relationship Id="rId5" Type="http://schemas.openxmlformats.org/officeDocument/2006/relationships/image" Target="../media/image3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3.png"/><Relationship Id="rId4" Type="http://schemas.openxmlformats.org/officeDocument/2006/relationships/image" Target="../media/image14.png"/><Relationship Id="rId5" Type="http://schemas.openxmlformats.org/officeDocument/2006/relationships/hyperlink" Target="https://colab.research.google.com/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1" Type="http://schemas.openxmlformats.org/officeDocument/2006/relationships/hyperlink" Target="https://github.com/lh3/minimap2" TargetMode="External"/><Relationship Id="rId10" Type="http://schemas.openxmlformats.org/officeDocument/2006/relationships/hyperlink" Target="https://github.com/lh3/minimap2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github.com/lh3/bwa" TargetMode="External"/><Relationship Id="rId4" Type="http://schemas.openxmlformats.org/officeDocument/2006/relationships/hyperlink" Target="https://github.com/lh3/bwa" TargetMode="External"/><Relationship Id="rId9" Type="http://schemas.openxmlformats.org/officeDocument/2006/relationships/hyperlink" Target="https://github.com/lh3/minimap2" TargetMode="External"/><Relationship Id="rId5" Type="http://schemas.openxmlformats.org/officeDocument/2006/relationships/hyperlink" Target="https://github.com/lh3/bwa" TargetMode="External"/><Relationship Id="rId6" Type="http://schemas.openxmlformats.org/officeDocument/2006/relationships/hyperlink" Target="https://github.com/BenLangmead/bowtie2" TargetMode="External"/><Relationship Id="rId7" Type="http://schemas.openxmlformats.org/officeDocument/2006/relationships/hyperlink" Target="https://github.com/BenLangmead/bowtie2" TargetMode="External"/><Relationship Id="rId8" Type="http://schemas.openxmlformats.org/officeDocument/2006/relationships/hyperlink" Target="https://github.com/BenLangmead/bowtie2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hyperlink" Target="https://github.com/BCVI/2do-Workshop-Genomica-Viral" TargetMode="External"/><Relationship Id="rId5" Type="http://schemas.openxmlformats.org/officeDocument/2006/relationships/hyperlink" Target="https://colab.research.google.com/" TargetMode="External"/><Relationship Id="rId6" Type="http://schemas.openxmlformats.org/officeDocument/2006/relationships/image" Target="../media/image13.png"/></Relationships>
</file>

<file path=ppt/slides/_rels/slide20.xml.rels><?xml version="1.0" encoding="UTF-8" standalone="yes"?><Relationships xmlns="http://schemas.openxmlformats.org/package/2006/relationships"><Relationship Id="rId10" Type="http://schemas.openxmlformats.org/officeDocument/2006/relationships/image" Target="../media/image37.png"/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2.png"/><Relationship Id="rId4" Type="http://schemas.openxmlformats.org/officeDocument/2006/relationships/image" Target="../media/image38.png"/><Relationship Id="rId9" Type="http://schemas.openxmlformats.org/officeDocument/2006/relationships/image" Target="../media/image40.png"/><Relationship Id="rId5" Type="http://schemas.openxmlformats.org/officeDocument/2006/relationships/image" Target="../media/image41.png"/><Relationship Id="rId6" Type="http://schemas.openxmlformats.org/officeDocument/2006/relationships/image" Target="../media/image39.png"/><Relationship Id="rId7" Type="http://schemas.openxmlformats.org/officeDocument/2006/relationships/image" Target="../media/image34.png"/><Relationship Id="rId8" Type="http://schemas.openxmlformats.org/officeDocument/2006/relationships/image" Target="../media/image4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3.png"/><Relationship Id="rId4" Type="http://schemas.openxmlformats.org/officeDocument/2006/relationships/image" Target="../media/image14.png"/><Relationship Id="rId5" Type="http://schemas.openxmlformats.org/officeDocument/2006/relationships/hyperlink" Target="https://colab.research.google.com/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7.png"/><Relationship Id="rId4" Type="http://schemas.openxmlformats.org/officeDocument/2006/relationships/hyperlink" Target="mailto:crojas@ins.gov.co" TargetMode="External"/><Relationship Id="rId5" Type="http://schemas.openxmlformats.org/officeDocument/2006/relationships/hyperlink" Target="mailto:paolarojasestevez@gmail.com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hyperlink" Target="https://github.com/BCVI/2do-Workshop-Genomica-Viral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Relationship Id="rId4" Type="http://schemas.openxmlformats.org/officeDocument/2006/relationships/hyperlink" Target="https://colab.research.google.com/" TargetMode="External"/><Relationship Id="rId5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6.png"/><Relationship Id="rId4" Type="http://schemas.openxmlformats.org/officeDocument/2006/relationships/image" Target="../media/image14.png"/><Relationship Id="rId5" Type="http://schemas.openxmlformats.org/officeDocument/2006/relationships/hyperlink" Target="https://colab.research.google.com/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14.png"/><Relationship Id="rId5" Type="http://schemas.openxmlformats.org/officeDocument/2006/relationships/hyperlink" Target="https://colab.research.google.com/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1" Type="http://schemas.openxmlformats.org/officeDocument/2006/relationships/image" Target="../media/image24.png"/><Relationship Id="rId10" Type="http://schemas.openxmlformats.org/officeDocument/2006/relationships/image" Target="../media/image28.png"/><Relationship Id="rId13" Type="http://schemas.openxmlformats.org/officeDocument/2006/relationships/image" Target="../media/image44.jpg"/><Relationship Id="rId1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9" Type="http://schemas.openxmlformats.org/officeDocument/2006/relationships/image" Target="../media/image26.png"/><Relationship Id="rId15" Type="http://schemas.openxmlformats.org/officeDocument/2006/relationships/image" Target="../media/image20.png"/><Relationship Id="rId14" Type="http://schemas.openxmlformats.org/officeDocument/2006/relationships/image" Target="../media/image30.png"/><Relationship Id="rId5" Type="http://schemas.openxmlformats.org/officeDocument/2006/relationships/image" Target="../media/image19.jpg"/><Relationship Id="rId6" Type="http://schemas.openxmlformats.org/officeDocument/2006/relationships/image" Target="../media/image29.png"/><Relationship Id="rId7" Type="http://schemas.openxmlformats.org/officeDocument/2006/relationships/image" Target="../media/image22.png"/><Relationship Id="rId8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2"/>
          <p:cNvSpPr txBox="1"/>
          <p:nvPr>
            <p:ph type="ctrTitle"/>
          </p:nvPr>
        </p:nvSpPr>
        <p:spPr>
          <a:xfrm>
            <a:off x="311708" y="8207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Ensamblajes de Genomas Virales </a:t>
            </a:r>
            <a:endParaRPr/>
          </a:p>
        </p:txBody>
      </p:sp>
      <p:pic>
        <p:nvPicPr>
          <p:cNvPr id="156" name="Google Shape;156;p32"/>
          <p:cNvPicPr preferRelativeResize="0"/>
          <p:nvPr/>
        </p:nvPicPr>
        <p:blipFill rotWithShape="1">
          <a:blip r:embed="rId3">
            <a:alphaModFix/>
          </a:blip>
          <a:srcRect b="0" l="0" r="0" t="50953"/>
          <a:stretch/>
        </p:blipFill>
        <p:spPr>
          <a:xfrm>
            <a:off x="1814350" y="85700"/>
            <a:ext cx="5610225" cy="1123950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32"/>
          <p:cNvSpPr txBox="1"/>
          <p:nvPr/>
        </p:nvSpPr>
        <p:spPr>
          <a:xfrm>
            <a:off x="1292825" y="3559179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Paola Rojas-Estevez</a:t>
            </a:r>
            <a:endParaRPr sz="2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s" sz="17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M.Sc Biología Computacional</a:t>
            </a:r>
            <a:endParaRPr sz="17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s" sz="17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Grupo Genómica de Microorganismos Emergentes</a:t>
            </a:r>
            <a:br>
              <a:rPr lang="es" sz="17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s" sz="17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Instituto Nacional de Salud de Colombia</a:t>
            </a:r>
            <a:endParaRPr sz="17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32"/>
          <p:cNvSpPr txBox="1"/>
          <p:nvPr>
            <p:ph idx="1" type="subTitle"/>
          </p:nvPr>
        </p:nvSpPr>
        <p:spPr>
          <a:xfrm>
            <a:off x="311700" y="26817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Modulo_2 - Ejemplo Sars-CoV-2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1"/>
          <p:cNvSpPr txBox="1"/>
          <p:nvPr>
            <p:ph type="title"/>
          </p:nvPr>
        </p:nvSpPr>
        <p:spPr>
          <a:xfrm>
            <a:off x="270700" y="1581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/>
              <a:t>Secuenciación Nanopore </a:t>
            </a:r>
            <a:br>
              <a:rPr lang="es"/>
            </a:br>
            <a:br>
              <a:rPr lang="es"/>
            </a:br>
            <a:r>
              <a:rPr lang="es"/>
              <a:t>Archivos fast5/pods5: datos de señal eléctrica</a:t>
            </a:r>
            <a:endParaRPr/>
          </a:p>
        </p:txBody>
      </p:sp>
      <p:sp>
        <p:nvSpPr>
          <p:cNvPr id="258" name="Google Shape;258;p41"/>
          <p:cNvSpPr txBox="1"/>
          <p:nvPr>
            <p:ph idx="1" type="body"/>
          </p:nvPr>
        </p:nvSpPr>
        <p:spPr>
          <a:xfrm>
            <a:off x="6172100" y="4707025"/>
            <a:ext cx="2370600" cy="3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440"/>
              <a:buNone/>
            </a:pPr>
            <a:r>
              <a:rPr lang="es" sz="920"/>
              <a:t>https://nanoporetech.com/how-it-works</a:t>
            </a:r>
            <a:endParaRPr sz="920"/>
          </a:p>
        </p:txBody>
      </p:sp>
      <p:pic>
        <p:nvPicPr>
          <p:cNvPr id="259" name="Google Shape;259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0313" y="1668550"/>
            <a:ext cx="6924675" cy="3038475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2"/>
          <p:cNvSpPr txBox="1"/>
          <p:nvPr/>
        </p:nvSpPr>
        <p:spPr>
          <a:xfrm>
            <a:off x="1453800" y="222251"/>
            <a:ext cx="6421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es" sz="2400">
                <a:solidFill>
                  <a:srgbClr val="127D96"/>
                </a:solidFill>
              </a:rPr>
              <a:t>Paso a Paso Análisis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p42"/>
          <p:cNvSpPr txBox="1"/>
          <p:nvPr/>
        </p:nvSpPr>
        <p:spPr>
          <a:xfrm>
            <a:off x="384775" y="3587000"/>
            <a:ext cx="4595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800">
                <a:solidFill>
                  <a:schemeClr val="dk1"/>
                </a:solidFill>
              </a:rPr>
              <a:t>4. Estimación del Linaje</a:t>
            </a:r>
            <a:endParaRPr/>
          </a:p>
        </p:txBody>
      </p:sp>
      <p:sp>
        <p:nvSpPr>
          <p:cNvPr id="267" name="Google Shape;267;p42"/>
          <p:cNvSpPr txBox="1"/>
          <p:nvPr/>
        </p:nvSpPr>
        <p:spPr>
          <a:xfrm>
            <a:off x="384775" y="4120400"/>
            <a:ext cx="4595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800">
                <a:solidFill>
                  <a:schemeClr val="dk1"/>
                </a:solidFill>
              </a:rPr>
              <a:t>5. Revisión de Mutaciones</a:t>
            </a:r>
            <a:endParaRPr/>
          </a:p>
        </p:txBody>
      </p:sp>
      <p:sp>
        <p:nvSpPr>
          <p:cNvPr id="268" name="Google Shape;268;p42"/>
          <p:cNvSpPr txBox="1"/>
          <p:nvPr/>
        </p:nvSpPr>
        <p:spPr>
          <a:xfrm>
            <a:off x="4484275" y="3693100"/>
            <a:ext cx="3000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solidFill>
                  <a:schemeClr val="dk1"/>
                </a:solidFill>
              </a:rPr>
              <a:t>Pangoline / Nextclade</a:t>
            </a:r>
            <a:r>
              <a:rPr lang="es" sz="1500">
                <a:solidFill>
                  <a:schemeClr val="dk1"/>
                </a:solidFill>
              </a:rPr>
              <a:t> </a:t>
            </a:r>
            <a:endParaRPr/>
          </a:p>
        </p:txBody>
      </p:sp>
      <p:sp>
        <p:nvSpPr>
          <p:cNvPr id="269" name="Google Shape;269;p42"/>
          <p:cNvSpPr txBox="1"/>
          <p:nvPr/>
        </p:nvSpPr>
        <p:spPr>
          <a:xfrm>
            <a:off x="4789075" y="42265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NEXTSTRAIN</a:t>
            </a:r>
            <a:endParaRPr/>
          </a:p>
        </p:txBody>
      </p:sp>
      <p:pic>
        <p:nvPicPr>
          <p:cNvPr id="270" name="Google Shape;270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47300" y="3662638"/>
            <a:ext cx="497199" cy="4764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67575" y="4226525"/>
            <a:ext cx="1875916" cy="4764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2" name="Google Shape;272;p42"/>
          <p:cNvGrpSpPr/>
          <p:nvPr/>
        </p:nvGrpSpPr>
        <p:grpSpPr>
          <a:xfrm>
            <a:off x="409050" y="1053850"/>
            <a:ext cx="6618025" cy="1856375"/>
            <a:chOff x="485250" y="1434850"/>
            <a:chExt cx="6618025" cy="1856375"/>
          </a:xfrm>
        </p:grpSpPr>
        <p:sp>
          <p:nvSpPr>
            <p:cNvPr id="273" name="Google Shape;273;p42"/>
            <p:cNvSpPr txBox="1"/>
            <p:nvPr/>
          </p:nvSpPr>
          <p:spPr>
            <a:xfrm>
              <a:off x="485250" y="1434850"/>
              <a:ext cx="44025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-40640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AutoNum type="arabicPeriod"/>
              </a:pPr>
              <a:r>
                <a:rPr lang="es" sz="2800">
                  <a:solidFill>
                    <a:schemeClr val="dk1"/>
                  </a:solidFill>
                </a:rPr>
                <a:t>Llamado de bases </a:t>
              </a:r>
              <a:endParaRPr/>
            </a:p>
          </p:txBody>
        </p:sp>
        <p:sp>
          <p:nvSpPr>
            <p:cNvPr id="274" name="Google Shape;274;p42"/>
            <p:cNvSpPr txBox="1"/>
            <p:nvPr/>
          </p:nvSpPr>
          <p:spPr>
            <a:xfrm>
              <a:off x="485250" y="2069050"/>
              <a:ext cx="45957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2800">
                  <a:solidFill>
                    <a:schemeClr val="dk1"/>
                  </a:solidFill>
                </a:rPr>
                <a:t>2. Control de Calidad</a:t>
              </a:r>
              <a:endParaRPr/>
            </a:p>
          </p:txBody>
        </p:sp>
        <p:sp>
          <p:nvSpPr>
            <p:cNvPr id="275" name="Google Shape;275;p42"/>
            <p:cNvSpPr txBox="1"/>
            <p:nvPr/>
          </p:nvSpPr>
          <p:spPr>
            <a:xfrm>
              <a:off x="485250" y="2675625"/>
              <a:ext cx="63918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2800">
                  <a:solidFill>
                    <a:schemeClr val="dk1"/>
                  </a:solidFill>
                </a:rPr>
                <a:t>3. Ensamblaje</a:t>
              </a:r>
              <a:endParaRPr/>
            </a:p>
          </p:txBody>
        </p:sp>
        <p:sp>
          <p:nvSpPr>
            <p:cNvPr id="276" name="Google Shape;276;p42"/>
            <p:cNvSpPr txBox="1"/>
            <p:nvPr/>
          </p:nvSpPr>
          <p:spPr>
            <a:xfrm>
              <a:off x="4054000" y="1507150"/>
              <a:ext cx="3000000" cy="41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500">
                  <a:solidFill>
                    <a:schemeClr val="dk1"/>
                  </a:solidFill>
                </a:rPr>
                <a:t>guppy_basecaller</a:t>
              </a:r>
              <a:r>
                <a:rPr lang="es" sz="1500">
                  <a:solidFill>
                    <a:schemeClr val="dk1"/>
                  </a:solidFill>
                </a:rPr>
                <a:t> </a:t>
              </a:r>
              <a:endParaRPr/>
            </a:p>
          </p:txBody>
        </p:sp>
        <p:sp>
          <p:nvSpPr>
            <p:cNvPr id="277" name="Google Shape;277;p42"/>
            <p:cNvSpPr txBox="1"/>
            <p:nvPr/>
          </p:nvSpPr>
          <p:spPr>
            <a:xfrm>
              <a:off x="4103275" y="2169100"/>
              <a:ext cx="3000000" cy="41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>
                  <a:solidFill>
                    <a:srgbClr val="333333"/>
                  </a:solidFill>
                  <a:highlight>
                    <a:schemeClr val="lt1"/>
                  </a:highlight>
                </a:rPr>
                <a:t>artic guppyplex</a:t>
              </a:r>
              <a:r>
                <a:rPr lang="es" sz="1500">
                  <a:solidFill>
                    <a:schemeClr val="dk1"/>
                  </a:solidFill>
                </a:rPr>
                <a:t> </a:t>
              </a:r>
              <a:endParaRPr/>
            </a:p>
          </p:txBody>
        </p:sp>
        <p:sp>
          <p:nvSpPr>
            <p:cNvPr id="278" name="Google Shape;278;p42"/>
            <p:cNvSpPr txBox="1"/>
            <p:nvPr/>
          </p:nvSpPr>
          <p:spPr>
            <a:xfrm>
              <a:off x="4056675" y="2725275"/>
              <a:ext cx="3000000" cy="41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88900" marR="88900" rtl="0" algn="l">
                <a:lnSpc>
                  <a:spcPct val="142857"/>
                </a:lnSpc>
                <a:spcBef>
                  <a:spcPts val="1900"/>
                </a:spcBef>
                <a:spcAft>
                  <a:spcPts val="1900"/>
                </a:spcAft>
                <a:buClr>
                  <a:schemeClr val="dk1"/>
                </a:buClr>
                <a:buSzPts val="1500"/>
                <a:buFont typeface="Arial"/>
                <a:buNone/>
              </a:pPr>
              <a:r>
                <a:rPr lang="es" sz="1500">
                  <a:solidFill>
                    <a:srgbClr val="333333"/>
                  </a:solidFill>
                  <a:highlight>
                    <a:schemeClr val="lt1"/>
                  </a:highlight>
                </a:rPr>
                <a:t>artic minion</a:t>
              </a:r>
              <a:endParaRPr/>
            </a:p>
          </p:txBody>
        </p:sp>
        <p:pic>
          <p:nvPicPr>
            <p:cNvPr id="279" name="Google Shape;279;p4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267922" y="1857112"/>
              <a:ext cx="835349" cy="109562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127D96"/>
                </a:solidFill>
              </a:rPr>
              <a:t>Control</a:t>
            </a:r>
            <a:r>
              <a:rPr lang="es">
                <a:solidFill>
                  <a:srgbClr val="127D96"/>
                </a:solidFill>
              </a:rPr>
              <a:t> de Calidad</a:t>
            </a:r>
            <a:endParaRPr>
              <a:solidFill>
                <a:srgbClr val="127D96"/>
              </a:solidFill>
            </a:endParaRPr>
          </a:p>
        </p:txBody>
      </p:sp>
      <p:pic>
        <p:nvPicPr>
          <p:cNvPr id="285" name="Google Shape;285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200" cy="29163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1268050"/>
            <a:ext cx="6195889" cy="3799250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4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s"/>
              <a:t>Cargar los notebooks </a:t>
            </a:r>
            <a:endParaRPr/>
          </a:p>
        </p:txBody>
      </p:sp>
      <p:sp>
        <p:nvSpPr>
          <p:cNvPr id="292" name="Google Shape;292;p44"/>
          <p:cNvSpPr/>
          <p:nvPr/>
        </p:nvSpPr>
        <p:spPr>
          <a:xfrm>
            <a:off x="1844040" y="1813560"/>
            <a:ext cx="4724400" cy="601800"/>
          </a:xfrm>
          <a:prstGeom prst="rect">
            <a:avLst/>
          </a:prstGeom>
          <a:noFill/>
          <a:ln cap="flat" cmpd="sng" w="53975">
            <a:solidFill>
              <a:srgbClr val="FFC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93" name="Google Shape;293;p44"/>
          <p:cNvCxnSpPr/>
          <p:nvPr/>
        </p:nvCxnSpPr>
        <p:spPr>
          <a:xfrm>
            <a:off x="6591300" y="2099093"/>
            <a:ext cx="411600" cy="0"/>
          </a:xfrm>
          <a:prstGeom prst="straightConnector1">
            <a:avLst/>
          </a:prstGeom>
          <a:noFill/>
          <a:ln cap="flat" cmpd="sng" w="63500">
            <a:solidFill>
              <a:srgbClr val="FFC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294" name="Google Shape;294;p44"/>
          <p:cNvSpPr txBox="1"/>
          <p:nvPr/>
        </p:nvSpPr>
        <p:spPr>
          <a:xfrm>
            <a:off x="7170420" y="1920239"/>
            <a:ext cx="1844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Copiar URL del curso</a:t>
            </a:r>
            <a:endParaRPr sz="1100"/>
          </a:p>
        </p:txBody>
      </p:sp>
      <p:cxnSp>
        <p:nvCxnSpPr>
          <p:cNvPr id="295" name="Google Shape;295;p44"/>
          <p:cNvCxnSpPr/>
          <p:nvPr/>
        </p:nvCxnSpPr>
        <p:spPr>
          <a:xfrm>
            <a:off x="4518660" y="3684053"/>
            <a:ext cx="2484300" cy="0"/>
          </a:xfrm>
          <a:prstGeom prst="straightConnector1">
            <a:avLst/>
          </a:prstGeom>
          <a:noFill/>
          <a:ln cap="flat" cmpd="sng" w="63500">
            <a:solidFill>
              <a:srgbClr val="FFC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296" name="Google Shape;296;p44"/>
          <p:cNvSpPr txBox="1"/>
          <p:nvPr/>
        </p:nvSpPr>
        <p:spPr>
          <a:xfrm>
            <a:off x="7132320" y="3528059"/>
            <a:ext cx="1844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Notebook por módulo </a:t>
            </a:r>
            <a:endParaRPr sz="1100"/>
          </a:p>
        </p:txBody>
      </p:sp>
      <p:pic>
        <p:nvPicPr>
          <p:cNvPr descr="Te damos la bienvenida a Colaboratory - Colaboratory" id="297" name="Google Shape;297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85517" y="161248"/>
            <a:ext cx="1084405" cy="108440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4"/>
          <p:cNvSpPr txBox="1"/>
          <p:nvPr/>
        </p:nvSpPr>
        <p:spPr>
          <a:xfrm>
            <a:off x="6144000" y="4834800"/>
            <a:ext cx="3000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lnSpc>
                <a:spcPct val="107916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b="1" lang="es" sz="8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https://colab.research.google.com/</a:t>
            </a:r>
            <a:endParaRPr sz="8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5"/>
          <p:cNvSpPr txBox="1"/>
          <p:nvPr>
            <p:ph type="ctrTitle"/>
          </p:nvPr>
        </p:nvSpPr>
        <p:spPr>
          <a:xfrm>
            <a:off x="311708" y="12017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Ensamblajes de Genomas Virales</a:t>
            </a:r>
            <a:endParaRPr/>
          </a:p>
        </p:txBody>
      </p:sp>
      <p:sp>
        <p:nvSpPr>
          <p:cNvPr id="304" name="Google Shape;304;p45"/>
          <p:cNvSpPr txBox="1"/>
          <p:nvPr>
            <p:ph idx="1" type="subTitle"/>
          </p:nvPr>
        </p:nvSpPr>
        <p:spPr>
          <a:xfrm>
            <a:off x="311700" y="32913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Módulo 2 - Práctica 2 [Ensamblaje]</a:t>
            </a:r>
            <a:endParaRPr/>
          </a:p>
        </p:txBody>
      </p:sp>
      <p:pic>
        <p:nvPicPr>
          <p:cNvPr id="305" name="Google Shape;305;p45"/>
          <p:cNvPicPr preferRelativeResize="0"/>
          <p:nvPr/>
        </p:nvPicPr>
        <p:blipFill rotWithShape="1">
          <a:blip r:embed="rId3">
            <a:alphaModFix/>
          </a:blip>
          <a:srcRect b="0" l="0" r="0" t="50953"/>
          <a:stretch/>
        </p:blipFill>
        <p:spPr>
          <a:xfrm>
            <a:off x="1814350" y="85700"/>
            <a:ext cx="5610225" cy="1123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127D96"/>
                </a:solidFill>
              </a:rPr>
              <a:t>M</a:t>
            </a:r>
            <a:r>
              <a:rPr lang="es">
                <a:solidFill>
                  <a:srgbClr val="127D96"/>
                </a:solidFill>
              </a:rPr>
              <a:t>étodos para ensamblar un Genoma</a:t>
            </a:r>
            <a:endParaRPr>
              <a:solidFill>
                <a:srgbClr val="127D96"/>
              </a:solidFill>
            </a:endParaRPr>
          </a:p>
        </p:txBody>
      </p:sp>
      <p:sp>
        <p:nvSpPr>
          <p:cNvPr id="311" name="Google Shape;311;p46"/>
          <p:cNvSpPr txBox="1"/>
          <p:nvPr>
            <p:ph idx="1" type="body"/>
          </p:nvPr>
        </p:nvSpPr>
        <p:spPr>
          <a:xfrm>
            <a:off x="311700" y="1152475"/>
            <a:ext cx="8520600" cy="119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Ensamblaje </a:t>
            </a:r>
            <a:r>
              <a:rPr b="1" i="1" lang="es"/>
              <a:t>de </a:t>
            </a:r>
            <a:r>
              <a:rPr b="1" i="1" lang="es"/>
              <a:t>novo</a:t>
            </a:r>
            <a:r>
              <a:rPr b="1" i="1" lang="es"/>
              <a:t>, </a:t>
            </a:r>
            <a:r>
              <a:rPr lang="es">
                <a:solidFill>
                  <a:schemeClr val="dk1"/>
                </a:solidFill>
              </a:rPr>
              <a:t>Se infiere la relación de las lecturas por sobrelapamiento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En otras palabras, Comparamos lecturas entre sí.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312" name="Google Shape;312;p46"/>
          <p:cNvSpPr/>
          <p:nvPr/>
        </p:nvSpPr>
        <p:spPr>
          <a:xfrm>
            <a:off x="1158550" y="2637325"/>
            <a:ext cx="717300" cy="112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46"/>
          <p:cNvSpPr/>
          <p:nvPr/>
        </p:nvSpPr>
        <p:spPr>
          <a:xfrm>
            <a:off x="1435175" y="2789725"/>
            <a:ext cx="717300" cy="112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46"/>
          <p:cNvSpPr/>
          <p:nvPr/>
        </p:nvSpPr>
        <p:spPr>
          <a:xfrm>
            <a:off x="1505625" y="2942125"/>
            <a:ext cx="717300" cy="112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46"/>
          <p:cNvSpPr/>
          <p:nvPr/>
        </p:nvSpPr>
        <p:spPr>
          <a:xfrm>
            <a:off x="1875850" y="3094525"/>
            <a:ext cx="717300" cy="112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46"/>
          <p:cNvSpPr/>
          <p:nvPr/>
        </p:nvSpPr>
        <p:spPr>
          <a:xfrm>
            <a:off x="1615750" y="3246925"/>
            <a:ext cx="717300" cy="112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46"/>
          <p:cNvSpPr/>
          <p:nvPr/>
        </p:nvSpPr>
        <p:spPr>
          <a:xfrm>
            <a:off x="2075525" y="3399325"/>
            <a:ext cx="717300" cy="112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46"/>
          <p:cNvSpPr/>
          <p:nvPr/>
        </p:nvSpPr>
        <p:spPr>
          <a:xfrm>
            <a:off x="1723450" y="3551725"/>
            <a:ext cx="717300" cy="112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46"/>
          <p:cNvSpPr/>
          <p:nvPr/>
        </p:nvSpPr>
        <p:spPr>
          <a:xfrm>
            <a:off x="2333050" y="3704125"/>
            <a:ext cx="717300" cy="112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46"/>
          <p:cNvSpPr/>
          <p:nvPr/>
        </p:nvSpPr>
        <p:spPr>
          <a:xfrm>
            <a:off x="2682550" y="2561125"/>
            <a:ext cx="717300" cy="112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46"/>
          <p:cNvSpPr/>
          <p:nvPr/>
        </p:nvSpPr>
        <p:spPr>
          <a:xfrm>
            <a:off x="2509725" y="2713525"/>
            <a:ext cx="717300" cy="112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46"/>
          <p:cNvSpPr/>
          <p:nvPr/>
        </p:nvSpPr>
        <p:spPr>
          <a:xfrm>
            <a:off x="3029625" y="2865925"/>
            <a:ext cx="717300" cy="112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46"/>
          <p:cNvSpPr/>
          <p:nvPr/>
        </p:nvSpPr>
        <p:spPr>
          <a:xfrm>
            <a:off x="3399850" y="3018325"/>
            <a:ext cx="717300" cy="112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46"/>
          <p:cNvSpPr/>
          <p:nvPr/>
        </p:nvSpPr>
        <p:spPr>
          <a:xfrm>
            <a:off x="2758750" y="3208825"/>
            <a:ext cx="717300" cy="112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46"/>
          <p:cNvSpPr/>
          <p:nvPr/>
        </p:nvSpPr>
        <p:spPr>
          <a:xfrm>
            <a:off x="3599525" y="3323125"/>
            <a:ext cx="717300" cy="112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46"/>
          <p:cNvSpPr/>
          <p:nvPr/>
        </p:nvSpPr>
        <p:spPr>
          <a:xfrm>
            <a:off x="2960550" y="3513625"/>
            <a:ext cx="717300" cy="112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46"/>
          <p:cNvSpPr/>
          <p:nvPr/>
        </p:nvSpPr>
        <p:spPr>
          <a:xfrm>
            <a:off x="3857050" y="3627925"/>
            <a:ext cx="717300" cy="112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46"/>
          <p:cNvSpPr/>
          <p:nvPr/>
        </p:nvSpPr>
        <p:spPr>
          <a:xfrm>
            <a:off x="3912525" y="2551750"/>
            <a:ext cx="717300" cy="112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46"/>
          <p:cNvSpPr/>
          <p:nvPr/>
        </p:nvSpPr>
        <p:spPr>
          <a:xfrm>
            <a:off x="4213350" y="2780350"/>
            <a:ext cx="717300" cy="112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46"/>
          <p:cNvSpPr/>
          <p:nvPr/>
        </p:nvSpPr>
        <p:spPr>
          <a:xfrm>
            <a:off x="4316825" y="2975538"/>
            <a:ext cx="717300" cy="112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46"/>
          <p:cNvSpPr/>
          <p:nvPr/>
        </p:nvSpPr>
        <p:spPr>
          <a:xfrm>
            <a:off x="5190550" y="2975550"/>
            <a:ext cx="717300" cy="112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46"/>
          <p:cNvSpPr/>
          <p:nvPr/>
        </p:nvSpPr>
        <p:spPr>
          <a:xfrm>
            <a:off x="4482425" y="3225538"/>
            <a:ext cx="717300" cy="112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46"/>
          <p:cNvSpPr/>
          <p:nvPr/>
        </p:nvSpPr>
        <p:spPr>
          <a:xfrm>
            <a:off x="5199725" y="3323125"/>
            <a:ext cx="717300" cy="112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46"/>
          <p:cNvSpPr/>
          <p:nvPr/>
        </p:nvSpPr>
        <p:spPr>
          <a:xfrm>
            <a:off x="4673475" y="3475550"/>
            <a:ext cx="717300" cy="112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46"/>
          <p:cNvSpPr/>
          <p:nvPr/>
        </p:nvSpPr>
        <p:spPr>
          <a:xfrm>
            <a:off x="5000050" y="3627975"/>
            <a:ext cx="717300" cy="112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p46"/>
          <p:cNvSpPr/>
          <p:nvPr/>
        </p:nvSpPr>
        <p:spPr>
          <a:xfrm>
            <a:off x="5321300" y="2627975"/>
            <a:ext cx="717300" cy="112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p46"/>
          <p:cNvSpPr/>
          <p:nvPr/>
        </p:nvSpPr>
        <p:spPr>
          <a:xfrm>
            <a:off x="5526225" y="2801763"/>
            <a:ext cx="717300" cy="112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p46"/>
          <p:cNvSpPr/>
          <p:nvPr/>
        </p:nvSpPr>
        <p:spPr>
          <a:xfrm>
            <a:off x="5000050" y="2432775"/>
            <a:ext cx="717300" cy="112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p46"/>
          <p:cNvSpPr/>
          <p:nvPr/>
        </p:nvSpPr>
        <p:spPr>
          <a:xfrm>
            <a:off x="6064275" y="3018325"/>
            <a:ext cx="717300" cy="112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46"/>
          <p:cNvSpPr/>
          <p:nvPr/>
        </p:nvSpPr>
        <p:spPr>
          <a:xfrm>
            <a:off x="6403525" y="3246925"/>
            <a:ext cx="717300" cy="112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p46"/>
          <p:cNvSpPr/>
          <p:nvPr/>
        </p:nvSpPr>
        <p:spPr>
          <a:xfrm>
            <a:off x="6955500" y="3437450"/>
            <a:ext cx="717300" cy="112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p46"/>
          <p:cNvSpPr/>
          <p:nvPr/>
        </p:nvSpPr>
        <p:spPr>
          <a:xfrm>
            <a:off x="5845225" y="3475525"/>
            <a:ext cx="717300" cy="112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p46"/>
          <p:cNvSpPr/>
          <p:nvPr/>
        </p:nvSpPr>
        <p:spPr>
          <a:xfrm>
            <a:off x="6403525" y="3627975"/>
            <a:ext cx="717300" cy="112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127D96"/>
                </a:solidFill>
              </a:rPr>
              <a:t>Métodos para ensamblar un Genoma</a:t>
            </a:r>
            <a:endParaRPr>
              <a:solidFill>
                <a:srgbClr val="127D96"/>
              </a:solidFill>
            </a:endParaRPr>
          </a:p>
        </p:txBody>
      </p:sp>
      <p:sp>
        <p:nvSpPr>
          <p:cNvPr id="349" name="Google Shape;349;p47"/>
          <p:cNvSpPr txBox="1"/>
          <p:nvPr>
            <p:ph idx="1" type="body"/>
          </p:nvPr>
        </p:nvSpPr>
        <p:spPr>
          <a:xfrm>
            <a:off x="311700" y="1066925"/>
            <a:ext cx="8520600" cy="160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dk1"/>
                </a:solidFill>
              </a:rPr>
              <a:t>¿Qué pasa si en cambio comparamos las lecturas con el genoma de referencia?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350" name="Google Shape;350;p47"/>
          <p:cNvSpPr/>
          <p:nvPr/>
        </p:nvSpPr>
        <p:spPr>
          <a:xfrm>
            <a:off x="1071500" y="2519300"/>
            <a:ext cx="717300" cy="112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47"/>
          <p:cNvSpPr/>
          <p:nvPr/>
        </p:nvSpPr>
        <p:spPr>
          <a:xfrm>
            <a:off x="1293750" y="2730713"/>
            <a:ext cx="717300" cy="112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p47"/>
          <p:cNvSpPr/>
          <p:nvPr/>
        </p:nvSpPr>
        <p:spPr>
          <a:xfrm>
            <a:off x="1158550" y="2942925"/>
            <a:ext cx="717300" cy="112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p47"/>
          <p:cNvSpPr/>
          <p:nvPr/>
        </p:nvSpPr>
        <p:spPr>
          <a:xfrm>
            <a:off x="1558200" y="3171125"/>
            <a:ext cx="717300" cy="112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p47"/>
          <p:cNvSpPr/>
          <p:nvPr/>
        </p:nvSpPr>
        <p:spPr>
          <a:xfrm>
            <a:off x="1246900" y="3361425"/>
            <a:ext cx="717300" cy="112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p47"/>
          <p:cNvSpPr/>
          <p:nvPr/>
        </p:nvSpPr>
        <p:spPr>
          <a:xfrm>
            <a:off x="1875850" y="2432775"/>
            <a:ext cx="717300" cy="112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47"/>
          <p:cNvSpPr/>
          <p:nvPr/>
        </p:nvSpPr>
        <p:spPr>
          <a:xfrm>
            <a:off x="1723450" y="3551725"/>
            <a:ext cx="717300" cy="112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p47"/>
          <p:cNvSpPr/>
          <p:nvPr/>
        </p:nvSpPr>
        <p:spPr>
          <a:xfrm>
            <a:off x="2333050" y="3704125"/>
            <a:ext cx="717300" cy="112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47"/>
          <p:cNvSpPr/>
          <p:nvPr/>
        </p:nvSpPr>
        <p:spPr>
          <a:xfrm>
            <a:off x="2680200" y="2557400"/>
            <a:ext cx="717300" cy="112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p47"/>
          <p:cNvSpPr/>
          <p:nvPr/>
        </p:nvSpPr>
        <p:spPr>
          <a:xfrm>
            <a:off x="2151125" y="2728850"/>
            <a:ext cx="717300" cy="112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p47"/>
          <p:cNvSpPr/>
          <p:nvPr/>
        </p:nvSpPr>
        <p:spPr>
          <a:xfrm>
            <a:off x="3008500" y="2828625"/>
            <a:ext cx="717300" cy="112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p47"/>
          <p:cNvSpPr/>
          <p:nvPr/>
        </p:nvSpPr>
        <p:spPr>
          <a:xfrm>
            <a:off x="3399850" y="3018325"/>
            <a:ext cx="717300" cy="112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47"/>
          <p:cNvSpPr/>
          <p:nvPr/>
        </p:nvSpPr>
        <p:spPr>
          <a:xfrm>
            <a:off x="2379650" y="3076275"/>
            <a:ext cx="717300" cy="112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p47"/>
          <p:cNvSpPr/>
          <p:nvPr/>
        </p:nvSpPr>
        <p:spPr>
          <a:xfrm>
            <a:off x="3599525" y="3323125"/>
            <a:ext cx="717300" cy="112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p47"/>
          <p:cNvSpPr/>
          <p:nvPr/>
        </p:nvSpPr>
        <p:spPr>
          <a:xfrm>
            <a:off x="2593150" y="3390200"/>
            <a:ext cx="717300" cy="112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47"/>
          <p:cNvSpPr/>
          <p:nvPr/>
        </p:nvSpPr>
        <p:spPr>
          <a:xfrm>
            <a:off x="5034125" y="3551725"/>
            <a:ext cx="717300" cy="112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p47"/>
          <p:cNvSpPr/>
          <p:nvPr/>
        </p:nvSpPr>
        <p:spPr>
          <a:xfrm>
            <a:off x="3437950" y="2408725"/>
            <a:ext cx="717300" cy="112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p47"/>
          <p:cNvSpPr/>
          <p:nvPr/>
        </p:nvSpPr>
        <p:spPr>
          <a:xfrm>
            <a:off x="3736213" y="2692138"/>
            <a:ext cx="717300" cy="112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p47"/>
          <p:cNvSpPr/>
          <p:nvPr/>
        </p:nvSpPr>
        <p:spPr>
          <a:xfrm>
            <a:off x="4316825" y="2975538"/>
            <a:ext cx="717300" cy="112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p47"/>
          <p:cNvSpPr/>
          <p:nvPr/>
        </p:nvSpPr>
        <p:spPr>
          <a:xfrm>
            <a:off x="5190550" y="2975550"/>
            <a:ext cx="717300" cy="112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p47"/>
          <p:cNvSpPr/>
          <p:nvPr/>
        </p:nvSpPr>
        <p:spPr>
          <a:xfrm>
            <a:off x="4482425" y="3225538"/>
            <a:ext cx="717300" cy="112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p47"/>
          <p:cNvSpPr/>
          <p:nvPr/>
        </p:nvSpPr>
        <p:spPr>
          <a:xfrm>
            <a:off x="5793975" y="3228050"/>
            <a:ext cx="717300" cy="112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p47"/>
          <p:cNvSpPr/>
          <p:nvPr/>
        </p:nvSpPr>
        <p:spPr>
          <a:xfrm>
            <a:off x="6697300" y="3253875"/>
            <a:ext cx="717300" cy="112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p47"/>
          <p:cNvSpPr/>
          <p:nvPr/>
        </p:nvSpPr>
        <p:spPr>
          <a:xfrm>
            <a:off x="7031200" y="2470550"/>
            <a:ext cx="717300" cy="112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p47"/>
          <p:cNvSpPr/>
          <p:nvPr/>
        </p:nvSpPr>
        <p:spPr>
          <a:xfrm>
            <a:off x="4723250" y="2723038"/>
            <a:ext cx="717300" cy="112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p47"/>
          <p:cNvSpPr/>
          <p:nvPr/>
        </p:nvSpPr>
        <p:spPr>
          <a:xfrm>
            <a:off x="5346975" y="2470538"/>
            <a:ext cx="717300" cy="112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47"/>
          <p:cNvSpPr/>
          <p:nvPr/>
        </p:nvSpPr>
        <p:spPr>
          <a:xfrm>
            <a:off x="4453525" y="2470513"/>
            <a:ext cx="717300" cy="112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p47"/>
          <p:cNvSpPr/>
          <p:nvPr/>
        </p:nvSpPr>
        <p:spPr>
          <a:xfrm>
            <a:off x="6240425" y="2470550"/>
            <a:ext cx="717300" cy="112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p47"/>
          <p:cNvSpPr/>
          <p:nvPr/>
        </p:nvSpPr>
        <p:spPr>
          <a:xfrm>
            <a:off x="5710275" y="2723050"/>
            <a:ext cx="717300" cy="112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p47"/>
          <p:cNvSpPr/>
          <p:nvPr/>
        </p:nvSpPr>
        <p:spPr>
          <a:xfrm>
            <a:off x="6697300" y="2692225"/>
            <a:ext cx="717300" cy="112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p47"/>
          <p:cNvSpPr/>
          <p:nvPr/>
        </p:nvSpPr>
        <p:spPr>
          <a:xfrm>
            <a:off x="7071800" y="2973050"/>
            <a:ext cx="717300" cy="112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p47"/>
          <p:cNvSpPr/>
          <p:nvPr/>
        </p:nvSpPr>
        <p:spPr>
          <a:xfrm>
            <a:off x="6240425" y="2973038"/>
            <a:ext cx="717300" cy="112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p47"/>
          <p:cNvSpPr/>
          <p:nvPr/>
        </p:nvSpPr>
        <p:spPr>
          <a:xfrm>
            <a:off x="1071500" y="2055375"/>
            <a:ext cx="6717600" cy="230100"/>
          </a:xfrm>
          <a:prstGeom prst="rect">
            <a:avLst/>
          </a:prstGeom>
          <a:solidFill>
            <a:srgbClr val="8DA9D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p47"/>
          <p:cNvSpPr txBox="1"/>
          <p:nvPr/>
        </p:nvSpPr>
        <p:spPr>
          <a:xfrm>
            <a:off x="2832600" y="1935013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s" sz="1800">
                <a:solidFill>
                  <a:schemeClr val="dk1"/>
                </a:solidFill>
              </a:rPr>
              <a:t> Genoma de referencia 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48"/>
          <p:cNvSpPr txBox="1"/>
          <p:nvPr>
            <p:ph type="title"/>
          </p:nvPr>
        </p:nvSpPr>
        <p:spPr>
          <a:xfrm>
            <a:off x="311700" y="2298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Software</a:t>
            </a:r>
            <a:endParaRPr/>
          </a:p>
        </p:txBody>
      </p:sp>
      <p:sp>
        <p:nvSpPr>
          <p:cNvPr id="389" name="Google Shape;389;p48"/>
          <p:cNvSpPr txBox="1"/>
          <p:nvPr>
            <p:ph idx="1" type="body"/>
          </p:nvPr>
        </p:nvSpPr>
        <p:spPr>
          <a:xfrm>
            <a:off x="311700" y="10177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s" sz="6765">
                <a:solidFill>
                  <a:schemeClr val="dk1"/>
                </a:solidFill>
              </a:rPr>
              <a:t>BWA (Burrows-Wheeler Aligner)</a:t>
            </a:r>
            <a:br>
              <a:rPr b="1" lang="es" sz="6765">
                <a:solidFill>
                  <a:schemeClr val="dk1"/>
                </a:solidFill>
              </a:rPr>
            </a:br>
            <a:r>
              <a:rPr lang="es" sz="6765">
                <a:solidFill>
                  <a:schemeClr val="dk1"/>
                </a:solidFill>
              </a:rPr>
              <a:t> 🔗</a:t>
            </a:r>
            <a:r>
              <a:rPr lang="es" sz="6765">
                <a:solidFill>
                  <a:schemeClr val="dk1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s" sz="6765" u="sng">
                <a:solidFill>
                  <a:schemeClr val="hlink"/>
                </a:solidFill>
                <a:hlinkClick r:id="rId4"/>
              </a:rPr>
              <a:t>https://github.com/lh3/bwa</a:t>
            </a:r>
            <a:br>
              <a:rPr lang="es" sz="6765" u="sng">
                <a:solidFill>
                  <a:schemeClr val="hlink"/>
                </a:solidFill>
                <a:hlinkClick r:id="rId5"/>
              </a:rPr>
            </a:br>
            <a:r>
              <a:rPr lang="es" sz="6765">
                <a:solidFill>
                  <a:schemeClr val="dk1"/>
                </a:solidFill>
              </a:rPr>
              <a:t> 📌 Uso: Lecturas cortas de Illumina</a:t>
            </a:r>
            <a:br>
              <a:rPr lang="es" sz="6765">
                <a:solidFill>
                  <a:schemeClr val="dk1"/>
                </a:solidFill>
              </a:rPr>
            </a:br>
            <a:endParaRPr sz="6765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s" sz="6765">
                <a:solidFill>
                  <a:schemeClr val="dk1"/>
                </a:solidFill>
              </a:rPr>
              <a:t>Bowtie2</a:t>
            </a:r>
            <a:br>
              <a:rPr b="1" lang="es" sz="6765">
                <a:solidFill>
                  <a:schemeClr val="dk1"/>
                </a:solidFill>
              </a:rPr>
            </a:br>
            <a:r>
              <a:rPr lang="es" sz="6765">
                <a:solidFill>
                  <a:schemeClr val="dk1"/>
                </a:solidFill>
              </a:rPr>
              <a:t> 🔗</a:t>
            </a:r>
            <a:r>
              <a:rPr lang="es" sz="6765">
                <a:solidFill>
                  <a:schemeClr val="dk1"/>
                </a:solidFill>
                <a:uFill>
                  <a:noFill/>
                </a:u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s" sz="6765" u="sng">
                <a:solidFill>
                  <a:schemeClr val="hlink"/>
                </a:solidFill>
                <a:hlinkClick r:id="rId7"/>
              </a:rPr>
              <a:t>https://github.com/BenLangmead/bowtie2</a:t>
            </a:r>
            <a:br>
              <a:rPr lang="es" sz="6765" u="sng">
                <a:solidFill>
                  <a:schemeClr val="hlink"/>
                </a:solidFill>
                <a:hlinkClick r:id="rId8"/>
              </a:rPr>
            </a:br>
            <a:r>
              <a:rPr lang="es" sz="6765">
                <a:solidFill>
                  <a:schemeClr val="dk1"/>
                </a:solidFill>
              </a:rPr>
              <a:t> 📌 Uso: Alineamiento rápido de lecturas cortas</a:t>
            </a:r>
            <a:br>
              <a:rPr lang="es" sz="6765">
                <a:solidFill>
                  <a:schemeClr val="dk1"/>
                </a:solidFill>
              </a:rPr>
            </a:br>
            <a:endParaRPr sz="6765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s" sz="6765">
                <a:solidFill>
                  <a:schemeClr val="dk1"/>
                </a:solidFill>
              </a:rPr>
              <a:t>Minimap2</a:t>
            </a:r>
            <a:br>
              <a:rPr b="1" lang="es" sz="6765">
                <a:solidFill>
                  <a:schemeClr val="dk1"/>
                </a:solidFill>
              </a:rPr>
            </a:br>
            <a:r>
              <a:rPr lang="es" sz="6765">
                <a:solidFill>
                  <a:schemeClr val="dk1"/>
                </a:solidFill>
              </a:rPr>
              <a:t> 🔗</a:t>
            </a:r>
            <a:r>
              <a:rPr lang="es" sz="6765">
                <a:solidFill>
                  <a:schemeClr val="dk1"/>
                </a:solidFill>
                <a:uFill>
                  <a:noFill/>
                </a:uFill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s" sz="6765" u="sng">
                <a:solidFill>
                  <a:schemeClr val="hlink"/>
                </a:solidFill>
                <a:hlinkClick r:id="rId10"/>
              </a:rPr>
              <a:t>https://github.com/lh3/minimap2</a:t>
            </a:r>
            <a:br>
              <a:rPr lang="es" sz="6765" u="sng">
                <a:solidFill>
                  <a:schemeClr val="hlink"/>
                </a:solidFill>
                <a:hlinkClick r:id="rId11"/>
              </a:rPr>
            </a:br>
            <a:r>
              <a:rPr lang="es" sz="6765">
                <a:solidFill>
                  <a:schemeClr val="dk1"/>
                </a:solidFill>
              </a:rPr>
              <a:t> 📌 Uso: Lecturas largas de Nanopore y PacBio</a:t>
            </a:r>
            <a:br>
              <a:rPr lang="es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49"/>
          <p:cNvSpPr txBox="1"/>
          <p:nvPr>
            <p:ph type="title"/>
          </p:nvPr>
        </p:nvSpPr>
        <p:spPr>
          <a:xfrm>
            <a:off x="628650" y="208673"/>
            <a:ext cx="7886700" cy="103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s"/>
              <a:t>29,903 bases - Genoma de SARS-CoV-2</a:t>
            </a:r>
            <a:endParaRPr/>
          </a:p>
        </p:txBody>
      </p:sp>
      <p:pic>
        <p:nvPicPr>
          <p:cNvPr descr="Fig. 1" id="395" name="Google Shape;395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14463" y="1243263"/>
            <a:ext cx="6472238" cy="3274043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p49"/>
          <p:cNvSpPr txBox="1"/>
          <p:nvPr/>
        </p:nvSpPr>
        <p:spPr>
          <a:xfrm>
            <a:off x="105171" y="4866500"/>
            <a:ext cx="6608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Zhang et al. 2021. </a:t>
            </a:r>
            <a:r>
              <a:rPr b="0" i="0" lang="es" sz="140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https://doi.org/10.1038/s41392-021-00653-w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50"/>
          <p:cNvSpPr txBox="1"/>
          <p:nvPr>
            <p:ph type="title"/>
          </p:nvPr>
        </p:nvSpPr>
        <p:spPr>
          <a:xfrm>
            <a:off x="471488" y="137454"/>
            <a:ext cx="5915100" cy="7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es"/>
              <a:t>La importancia de las mutaciones</a:t>
            </a:r>
            <a:endParaRPr/>
          </a:p>
        </p:txBody>
      </p:sp>
      <p:sp>
        <p:nvSpPr>
          <p:cNvPr id="402" name="Google Shape;402;p50"/>
          <p:cNvSpPr txBox="1"/>
          <p:nvPr>
            <p:ph idx="1" type="body"/>
          </p:nvPr>
        </p:nvSpPr>
        <p:spPr>
          <a:xfrm>
            <a:off x="471488" y="1434389"/>
            <a:ext cx="28449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165100" lvl="0" marL="3429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t/>
            </a:r>
            <a:endParaRPr/>
          </a:p>
        </p:txBody>
      </p:sp>
      <p:pic>
        <p:nvPicPr>
          <p:cNvPr id="403" name="Google Shape;403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7253" y="1112801"/>
            <a:ext cx="8729492" cy="3224581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p50"/>
          <p:cNvSpPr txBox="1"/>
          <p:nvPr/>
        </p:nvSpPr>
        <p:spPr>
          <a:xfrm>
            <a:off x="0" y="4791950"/>
            <a:ext cx="37959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https://outbreak.info/compare-lineages</a:t>
            </a:r>
            <a:endParaRPr sz="11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33"/>
          <p:cNvPicPr preferRelativeResize="0"/>
          <p:nvPr/>
        </p:nvPicPr>
        <p:blipFill rotWithShape="1">
          <a:blip r:embed="rId3">
            <a:alphaModFix/>
          </a:blip>
          <a:srcRect b="0" l="18253" r="17384" t="0"/>
          <a:stretch/>
        </p:blipFill>
        <p:spPr>
          <a:xfrm>
            <a:off x="1264713" y="1657600"/>
            <a:ext cx="419100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33"/>
          <p:cNvSpPr txBox="1"/>
          <p:nvPr/>
        </p:nvSpPr>
        <p:spPr>
          <a:xfrm>
            <a:off x="1715025" y="793775"/>
            <a:ext cx="67935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200">
                <a:latin typeface="Calibri"/>
                <a:ea typeface="Calibri"/>
                <a:cs typeface="Calibri"/>
                <a:sym typeface="Calibri"/>
              </a:rPr>
              <a:t>Links a utilizar </a:t>
            </a:r>
            <a:endParaRPr b="1" sz="2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b="1" sz="1200"/>
          </a:p>
          <a:p>
            <a:pPr indent="0" lvl="0" marL="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/>
          </a:p>
          <a:p>
            <a:pPr indent="0" lvl="0" marL="0" rtl="0" algn="l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es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https://github.com/BCVI/2do-Workshop-Genomica-Viral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es" sz="13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https://colab.research.google.com/</a:t>
            </a:r>
            <a:endParaRPr b="1" sz="13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7916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sz="13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5" name="Google Shape;165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34688" y="2332175"/>
            <a:ext cx="479150" cy="47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" name="Google Shape;409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6200"/>
            <a:ext cx="2652175" cy="1439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06825" y="152400"/>
            <a:ext cx="2742351" cy="1488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43000" y="76200"/>
            <a:ext cx="3093950" cy="154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p5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1745825"/>
            <a:ext cx="2846333" cy="143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p5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937225" y="1745825"/>
            <a:ext cx="2924076" cy="154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Google Shape;414;p5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908500" y="1745837"/>
            <a:ext cx="3082019" cy="1716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p5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1100" y="3339675"/>
            <a:ext cx="3487456" cy="1548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p5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652175" y="3151150"/>
            <a:ext cx="6400800" cy="1619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1" name="Google Shape;421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1268050"/>
            <a:ext cx="6195889" cy="3799250"/>
          </a:xfrm>
          <a:prstGeom prst="rect">
            <a:avLst/>
          </a:prstGeom>
          <a:noFill/>
          <a:ln>
            <a:noFill/>
          </a:ln>
        </p:spPr>
      </p:pic>
      <p:sp>
        <p:nvSpPr>
          <p:cNvPr id="422" name="Google Shape;422;p5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s"/>
              <a:t>Cargar los notebooks </a:t>
            </a:r>
            <a:endParaRPr/>
          </a:p>
        </p:txBody>
      </p:sp>
      <p:sp>
        <p:nvSpPr>
          <p:cNvPr id="423" name="Google Shape;423;p52"/>
          <p:cNvSpPr/>
          <p:nvPr/>
        </p:nvSpPr>
        <p:spPr>
          <a:xfrm>
            <a:off x="1844040" y="1813560"/>
            <a:ext cx="4724400" cy="601800"/>
          </a:xfrm>
          <a:prstGeom prst="rect">
            <a:avLst/>
          </a:prstGeom>
          <a:noFill/>
          <a:ln cap="flat" cmpd="sng" w="53975">
            <a:solidFill>
              <a:srgbClr val="FFC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24" name="Google Shape;424;p52"/>
          <p:cNvCxnSpPr/>
          <p:nvPr/>
        </p:nvCxnSpPr>
        <p:spPr>
          <a:xfrm>
            <a:off x="6591300" y="2099093"/>
            <a:ext cx="411600" cy="0"/>
          </a:xfrm>
          <a:prstGeom prst="straightConnector1">
            <a:avLst/>
          </a:prstGeom>
          <a:noFill/>
          <a:ln cap="flat" cmpd="sng" w="63500">
            <a:solidFill>
              <a:srgbClr val="FFC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425" name="Google Shape;425;p52"/>
          <p:cNvSpPr txBox="1"/>
          <p:nvPr/>
        </p:nvSpPr>
        <p:spPr>
          <a:xfrm>
            <a:off x="7170420" y="1920239"/>
            <a:ext cx="1844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Copiar URL del curso</a:t>
            </a:r>
            <a:endParaRPr sz="1100"/>
          </a:p>
        </p:txBody>
      </p:sp>
      <p:cxnSp>
        <p:nvCxnSpPr>
          <p:cNvPr id="426" name="Google Shape;426;p52"/>
          <p:cNvCxnSpPr/>
          <p:nvPr/>
        </p:nvCxnSpPr>
        <p:spPr>
          <a:xfrm>
            <a:off x="4518660" y="3684053"/>
            <a:ext cx="2484300" cy="0"/>
          </a:xfrm>
          <a:prstGeom prst="straightConnector1">
            <a:avLst/>
          </a:prstGeom>
          <a:noFill/>
          <a:ln cap="flat" cmpd="sng" w="63500">
            <a:solidFill>
              <a:srgbClr val="FFC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427" name="Google Shape;427;p52"/>
          <p:cNvSpPr txBox="1"/>
          <p:nvPr/>
        </p:nvSpPr>
        <p:spPr>
          <a:xfrm>
            <a:off x="7132320" y="3528059"/>
            <a:ext cx="1844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Notebook por módulo </a:t>
            </a:r>
            <a:endParaRPr sz="1100"/>
          </a:p>
        </p:txBody>
      </p:sp>
      <p:pic>
        <p:nvPicPr>
          <p:cNvPr descr="Te damos la bienvenida a Colaboratory - Colaboratory" id="428" name="Google Shape;428;p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85517" y="161248"/>
            <a:ext cx="1084405" cy="1084405"/>
          </a:xfrm>
          <a:prstGeom prst="rect">
            <a:avLst/>
          </a:prstGeom>
          <a:noFill/>
          <a:ln>
            <a:noFill/>
          </a:ln>
        </p:spPr>
      </p:pic>
      <p:sp>
        <p:nvSpPr>
          <p:cNvPr id="429" name="Google Shape;429;p52"/>
          <p:cNvSpPr txBox="1"/>
          <p:nvPr/>
        </p:nvSpPr>
        <p:spPr>
          <a:xfrm>
            <a:off x="6144000" y="4834800"/>
            <a:ext cx="3000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lnSpc>
                <a:spcPct val="107916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b="1" lang="es" sz="8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https://colab.research.google.com/</a:t>
            </a:r>
            <a:endParaRPr sz="8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4" name="Google Shape;434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50700"/>
            <a:ext cx="2523100" cy="3942343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Google Shape;435;p53"/>
          <p:cNvSpPr txBox="1"/>
          <p:nvPr/>
        </p:nvSpPr>
        <p:spPr>
          <a:xfrm>
            <a:off x="2786925" y="1178700"/>
            <a:ext cx="5832000" cy="27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100"/>
              <a:t>Gracias</a:t>
            </a:r>
            <a:endParaRPr b="1" sz="4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600"/>
              <a:t>Contacto:</a:t>
            </a:r>
            <a:endParaRPr sz="2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600" u="sng">
                <a:solidFill>
                  <a:schemeClr val="hlink"/>
                </a:solidFill>
                <a:hlinkClick r:id="rId4"/>
              </a:rPr>
              <a:t>crojas@ins.gov.co</a:t>
            </a:r>
            <a:endParaRPr sz="2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600" u="sng">
                <a:solidFill>
                  <a:schemeClr val="hlink"/>
                </a:solidFill>
                <a:hlinkClick r:id="rId5"/>
              </a:rPr>
              <a:t>paolarojasestevez@gmail.com</a:t>
            </a:r>
            <a:endParaRPr sz="2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4"/>
          <p:cNvSpPr txBox="1"/>
          <p:nvPr>
            <p:ph type="title"/>
          </p:nvPr>
        </p:nvSpPr>
        <p:spPr>
          <a:xfrm>
            <a:off x="5159575" y="1736288"/>
            <a:ext cx="34524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s"/>
              <a:t>Repositorio GitHub</a:t>
            </a:r>
            <a:endParaRPr/>
          </a:p>
        </p:txBody>
      </p:sp>
      <p:pic>
        <p:nvPicPr>
          <p:cNvPr descr="What Is GitHub? Definition, Uses, &amp; Getting Started" id="171" name="Google Shape;171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07545" y="975997"/>
            <a:ext cx="1499695" cy="9432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0"/>
            <a:ext cx="3348674" cy="4991100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34"/>
          <p:cNvSpPr txBox="1"/>
          <p:nvPr/>
        </p:nvSpPr>
        <p:spPr>
          <a:xfrm>
            <a:off x="5385775" y="2498750"/>
            <a:ext cx="3000000" cy="33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127D96"/>
                </a:solidFill>
                <a:latin typeface="Calibri"/>
                <a:ea typeface="Calibri"/>
                <a:cs typeface="Calibri"/>
                <a:sym typeface="Calibri"/>
              </a:rPr>
              <a:t>Carpeta Digital de Código</a:t>
            </a:r>
            <a:r>
              <a:rPr lang="es" sz="3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  <p:sp>
        <p:nvSpPr>
          <p:cNvPr id="174" name="Google Shape;174;p34"/>
          <p:cNvSpPr txBox="1"/>
          <p:nvPr/>
        </p:nvSpPr>
        <p:spPr>
          <a:xfrm>
            <a:off x="2507100" y="4911900"/>
            <a:ext cx="6713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lnSpc>
                <a:spcPct val="107916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b="1" lang="es" sz="8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https://github.com/BCVI/2do-Workshop-Genomica-Viral</a:t>
            </a:r>
            <a:endParaRPr sz="8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5"/>
          <p:cNvSpPr txBox="1"/>
          <p:nvPr>
            <p:ph type="title"/>
          </p:nvPr>
        </p:nvSpPr>
        <p:spPr>
          <a:xfrm>
            <a:off x="401400" y="245919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s"/>
              <a:t>Google Colab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s" sz="2000">
                <a:solidFill>
                  <a:schemeClr val="accent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Entorno de Jupiter notebook personalizado por google</a:t>
            </a:r>
            <a:endParaRPr b="1" sz="2000">
              <a:solidFill>
                <a:schemeClr val="accent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s"/>
              <a:t> </a:t>
            </a:r>
            <a:r>
              <a:rPr lang="es"/>
              <a:t> </a:t>
            </a:r>
            <a:endParaRPr/>
          </a:p>
        </p:txBody>
      </p:sp>
      <p:pic>
        <p:nvPicPr>
          <p:cNvPr descr="Te damos la bienvenida a Colaboratory - Colaboratory" id="180" name="Google Shape;180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59592" y="-2"/>
            <a:ext cx="1084405" cy="1084405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35"/>
          <p:cNvSpPr txBox="1"/>
          <p:nvPr/>
        </p:nvSpPr>
        <p:spPr>
          <a:xfrm>
            <a:off x="6144000" y="4834800"/>
            <a:ext cx="3000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lnSpc>
                <a:spcPct val="107916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b="1" lang="es" sz="8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https://colab.research.google.com/</a:t>
            </a:r>
            <a:endParaRPr sz="800"/>
          </a:p>
        </p:txBody>
      </p:sp>
      <p:sp>
        <p:nvSpPr>
          <p:cNvPr id="182" name="Google Shape;182;p35"/>
          <p:cNvSpPr txBox="1"/>
          <p:nvPr/>
        </p:nvSpPr>
        <p:spPr>
          <a:xfrm>
            <a:off x="1774400" y="3865325"/>
            <a:ext cx="57762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700"/>
              <a:buAutoNum type="arabicPeriod"/>
            </a:pPr>
            <a:r>
              <a:rPr lang="es" sz="2000">
                <a:solidFill>
                  <a:srgbClr val="1F1F1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Escribir Notas</a:t>
            </a:r>
            <a:endParaRPr sz="2000">
              <a:solidFill>
                <a:srgbClr val="1F1F1F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2000"/>
              <a:buFont typeface="Roboto"/>
              <a:buAutoNum type="arabicPeriod"/>
            </a:pPr>
            <a:r>
              <a:rPr lang="es" sz="2000">
                <a:solidFill>
                  <a:srgbClr val="1F1F1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Ejecutar </a:t>
            </a:r>
            <a:r>
              <a:rPr lang="es" sz="2000">
                <a:solidFill>
                  <a:srgbClr val="1F1F1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líneas</a:t>
            </a:r>
            <a:r>
              <a:rPr lang="es" sz="2000">
                <a:solidFill>
                  <a:srgbClr val="1F1F1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de código con Python</a:t>
            </a:r>
            <a:endParaRPr sz="2000">
              <a:solidFill>
                <a:srgbClr val="1F1F1F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83" name="Google Shape;183;p35"/>
          <p:cNvPicPr preferRelativeResize="0"/>
          <p:nvPr/>
        </p:nvPicPr>
        <p:blipFill rotWithShape="1">
          <a:blip r:embed="rId5">
            <a:alphaModFix/>
          </a:blip>
          <a:srcRect b="33302" l="0" r="0" t="0"/>
          <a:stretch/>
        </p:blipFill>
        <p:spPr>
          <a:xfrm>
            <a:off x="1075113" y="1265788"/>
            <a:ext cx="6526725" cy="2476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p36"/>
          <p:cNvPicPr preferRelativeResize="0"/>
          <p:nvPr/>
        </p:nvPicPr>
        <p:blipFill rotWithShape="1">
          <a:blip r:embed="rId3">
            <a:alphaModFix/>
          </a:blip>
          <a:srcRect b="33302" l="0" r="0" t="0"/>
          <a:stretch/>
        </p:blipFill>
        <p:spPr>
          <a:xfrm>
            <a:off x="1048838" y="652900"/>
            <a:ext cx="6526725" cy="2476674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36"/>
          <p:cNvSpPr txBox="1"/>
          <p:nvPr>
            <p:ph type="title"/>
          </p:nvPr>
        </p:nvSpPr>
        <p:spPr>
          <a:xfrm>
            <a:off x="172900" y="-92206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s"/>
              <a:t>Google Colab  </a:t>
            </a:r>
            <a:endParaRPr/>
          </a:p>
        </p:txBody>
      </p:sp>
      <p:pic>
        <p:nvPicPr>
          <p:cNvPr descr="Te damos la bienvenida a Colaboratory - Colaboratory" id="190" name="Google Shape;190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59592" y="-2"/>
            <a:ext cx="1084405" cy="1084405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36"/>
          <p:cNvSpPr txBox="1"/>
          <p:nvPr/>
        </p:nvSpPr>
        <p:spPr>
          <a:xfrm>
            <a:off x="6144000" y="4834800"/>
            <a:ext cx="3000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lnSpc>
                <a:spcPct val="107916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b="1" lang="es" sz="8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https://colab.research.google.com/</a:t>
            </a:r>
            <a:endParaRPr sz="800"/>
          </a:p>
        </p:txBody>
      </p:sp>
      <p:sp>
        <p:nvSpPr>
          <p:cNvPr id="192" name="Google Shape;192;p36"/>
          <p:cNvSpPr txBox="1"/>
          <p:nvPr/>
        </p:nvSpPr>
        <p:spPr>
          <a:xfrm>
            <a:off x="442400" y="3237675"/>
            <a:ext cx="9651900" cy="14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s" sz="1700">
                <a:solidFill>
                  <a:srgbClr val="1F1F1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"Colaboratory"</a:t>
            </a:r>
            <a:r>
              <a:rPr lang="es" sz="1700">
                <a:solidFill>
                  <a:srgbClr val="1F1F1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→ permite programar y ejecutar Python/bash en tu navegador</a:t>
            </a:r>
            <a:endParaRPr sz="1700">
              <a:solidFill>
                <a:srgbClr val="1F1F1F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F1F1F"/>
              </a:buClr>
              <a:buSzPts val="1700"/>
              <a:buFont typeface="Roboto"/>
              <a:buChar char="●"/>
            </a:pPr>
            <a:r>
              <a:rPr lang="es" sz="1700">
                <a:solidFill>
                  <a:srgbClr val="1F1F1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No requiere configuración</a:t>
            </a:r>
            <a:endParaRPr sz="1700">
              <a:solidFill>
                <a:srgbClr val="1F1F1F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700"/>
              <a:buFont typeface="Roboto"/>
              <a:buChar char="●"/>
            </a:pPr>
            <a:r>
              <a:rPr lang="es" sz="1700">
                <a:solidFill>
                  <a:srgbClr val="1F1F1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Acceso a GPUs sin coste adicional</a:t>
            </a:r>
            <a:endParaRPr sz="1700">
              <a:solidFill>
                <a:srgbClr val="1F1F1F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700"/>
              <a:buFont typeface="Roboto"/>
              <a:buChar char="●"/>
            </a:pPr>
            <a:r>
              <a:rPr lang="es" sz="1700">
                <a:solidFill>
                  <a:srgbClr val="1F1F1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Permite compartir contenido fácilmente</a:t>
            </a:r>
            <a:endParaRPr sz="1700">
              <a:solidFill>
                <a:srgbClr val="1F1F1F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5700" y="1182119"/>
            <a:ext cx="4612660" cy="3570657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3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s"/>
              <a:t>Notebooks Colab</a:t>
            </a:r>
            <a:endParaRPr/>
          </a:p>
        </p:txBody>
      </p:sp>
      <p:cxnSp>
        <p:nvCxnSpPr>
          <p:cNvPr id="199" name="Google Shape;199;p37"/>
          <p:cNvCxnSpPr/>
          <p:nvPr/>
        </p:nvCxnSpPr>
        <p:spPr>
          <a:xfrm>
            <a:off x="5448300" y="2099093"/>
            <a:ext cx="787800" cy="0"/>
          </a:xfrm>
          <a:prstGeom prst="straightConnector1">
            <a:avLst/>
          </a:prstGeom>
          <a:noFill/>
          <a:ln cap="flat" cmpd="sng" w="63500">
            <a:solidFill>
              <a:srgbClr val="FFC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200" name="Google Shape;200;p37"/>
          <p:cNvCxnSpPr/>
          <p:nvPr/>
        </p:nvCxnSpPr>
        <p:spPr>
          <a:xfrm>
            <a:off x="3352800" y="2998253"/>
            <a:ext cx="2883300" cy="0"/>
          </a:xfrm>
          <a:prstGeom prst="straightConnector1">
            <a:avLst/>
          </a:prstGeom>
          <a:noFill/>
          <a:ln cap="flat" cmpd="sng" w="63500">
            <a:solidFill>
              <a:srgbClr val="FFC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201" name="Google Shape;201;p37"/>
          <p:cNvCxnSpPr/>
          <p:nvPr/>
        </p:nvCxnSpPr>
        <p:spPr>
          <a:xfrm>
            <a:off x="1470660" y="3882173"/>
            <a:ext cx="4765200" cy="0"/>
          </a:xfrm>
          <a:prstGeom prst="straightConnector1">
            <a:avLst/>
          </a:prstGeom>
          <a:noFill/>
          <a:ln cap="flat" cmpd="sng" w="63500">
            <a:solidFill>
              <a:srgbClr val="FFC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202" name="Google Shape;202;p37"/>
          <p:cNvCxnSpPr/>
          <p:nvPr/>
        </p:nvCxnSpPr>
        <p:spPr>
          <a:xfrm>
            <a:off x="5662120" y="1596173"/>
            <a:ext cx="573900" cy="0"/>
          </a:xfrm>
          <a:prstGeom prst="straightConnector1">
            <a:avLst/>
          </a:prstGeom>
          <a:noFill/>
          <a:ln cap="flat" cmpd="sng" w="63500">
            <a:solidFill>
              <a:srgbClr val="FFC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203" name="Google Shape;203;p37"/>
          <p:cNvSpPr txBox="1"/>
          <p:nvPr/>
        </p:nvSpPr>
        <p:spPr>
          <a:xfrm>
            <a:off x="6400800" y="1400153"/>
            <a:ext cx="21147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Actividades paso a paso</a:t>
            </a:r>
            <a:endParaRPr sz="1100"/>
          </a:p>
        </p:txBody>
      </p:sp>
      <p:sp>
        <p:nvSpPr>
          <p:cNvPr id="204" name="Google Shape;204;p37"/>
          <p:cNvSpPr txBox="1"/>
          <p:nvPr/>
        </p:nvSpPr>
        <p:spPr>
          <a:xfrm>
            <a:off x="6416040" y="1941173"/>
            <a:ext cx="21147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Generalidades de los programas seleccionados</a:t>
            </a:r>
            <a:endParaRPr sz="1100"/>
          </a:p>
        </p:txBody>
      </p:sp>
      <p:sp>
        <p:nvSpPr>
          <p:cNvPr id="205" name="Google Shape;205;p37"/>
          <p:cNvSpPr txBox="1"/>
          <p:nvPr/>
        </p:nvSpPr>
        <p:spPr>
          <a:xfrm>
            <a:off x="6431280" y="2825093"/>
            <a:ext cx="22707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Texto apoyo a línea comando </a:t>
            </a:r>
            <a:endParaRPr sz="1100"/>
          </a:p>
        </p:txBody>
      </p:sp>
      <p:sp>
        <p:nvSpPr>
          <p:cNvPr id="206" name="Google Shape;206;p37"/>
          <p:cNvSpPr txBox="1"/>
          <p:nvPr/>
        </p:nvSpPr>
        <p:spPr>
          <a:xfrm>
            <a:off x="6469380" y="3731873"/>
            <a:ext cx="21147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Comandos por ejecutar paso a paso</a:t>
            </a:r>
            <a:endParaRPr sz="1100"/>
          </a:p>
        </p:txBody>
      </p:sp>
      <p:pic>
        <p:nvPicPr>
          <p:cNvPr descr="Te damos la bienvenida a Colaboratory - Colaboratory" id="207" name="Google Shape;207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64805" y="122672"/>
            <a:ext cx="1059180" cy="1059180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37"/>
          <p:cNvSpPr txBox="1"/>
          <p:nvPr/>
        </p:nvSpPr>
        <p:spPr>
          <a:xfrm>
            <a:off x="6144000" y="4834800"/>
            <a:ext cx="3000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lnSpc>
                <a:spcPct val="107916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b="1" lang="es" sz="8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https://colab.research.google.com/</a:t>
            </a:r>
            <a:endParaRPr sz="8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8"/>
          <p:cNvSpPr txBox="1"/>
          <p:nvPr>
            <p:ph type="ctrTitle"/>
          </p:nvPr>
        </p:nvSpPr>
        <p:spPr>
          <a:xfrm>
            <a:off x="311708" y="12017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Ensamblajes de Genomas Virales</a:t>
            </a:r>
            <a:endParaRPr/>
          </a:p>
        </p:txBody>
      </p:sp>
      <p:sp>
        <p:nvSpPr>
          <p:cNvPr id="214" name="Google Shape;214;p38"/>
          <p:cNvSpPr txBox="1"/>
          <p:nvPr>
            <p:ph idx="1" type="subTitle"/>
          </p:nvPr>
        </p:nvSpPr>
        <p:spPr>
          <a:xfrm>
            <a:off x="311700" y="32913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Modulo 2 - Calidad / Ensamblaje </a:t>
            </a:r>
            <a:endParaRPr/>
          </a:p>
        </p:txBody>
      </p:sp>
      <p:pic>
        <p:nvPicPr>
          <p:cNvPr id="215" name="Google Shape;215;p38"/>
          <p:cNvPicPr preferRelativeResize="0"/>
          <p:nvPr/>
        </p:nvPicPr>
        <p:blipFill rotWithShape="1">
          <a:blip r:embed="rId3">
            <a:alphaModFix/>
          </a:blip>
          <a:srcRect b="0" l="0" r="0" t="50953"/>
          <a:stretch/>
        </p:blipFill>
        <p:spPr>
          <a:xfrm>
            <a:off x="1814350" y="85700"/>
            <a:ext cx="5610225" cy="1123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875" y="1402425"/>
            <a:ext cx="8839202" cy="2166872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39"/>
          <p:cNvSpPr txBox="1"/>
          <p:nvPr/>
        </p:nvSpPr>
        <p:spPr>
          <a:xfrm>
            <a:off x="285750" y="396451"/>
            <a:ext cx="6421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es" sz="2400">
                <a:solidFill>
                  <a:srgbClr val="127D96"/>
                </a:solidFill>
              </a:rPr>
              <a:t>Workflow </a:t>
            </a:r>
            <a:r>
              <a:rPr b="1" lang="es" sz="2400">
                <a:solidFill>
                  <a:srgbClr val="127D96"/>
                </a:solidFill>
              </a:rPr>
              <a:t>epidemiología</a:t>
            </a:r>
            <a:r>
              <a:rPr b="1" lang="es" sz="2400">
                <a:solidFill>
                  <a:srgbClr val="127D96"/>
                </a:solidFill>
              </a:rPr>
              <a:t> genómica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p40"/>
          <p:cNvPicPr preferRelativeResize="0"/>
          <p:nvPr/>
        </p:nvPicPr>
        <p:blipFill rotWithShape="1">
          <a:blip r:embed="rId3">
            <a:alphaModFix/>
          </a:blip>
          <a:srcRect b="45795" l="1173" r="38978" t="13583"/>
          <a:stretch/>
        </p:blipFill>
        <p:spPr>
          <a:xfrm>
            <a:off x="5075798" y="4114494"/>
            <a:ext cx="2056650" cy="563954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40"/>
          <p:cNvSpPr txBox="1"/>
          <p:nvPr/>
        </p:nvSpPr>
        <p:spPr>
          <a:xfrm>
            <a:off x="5075649" y="3478379"/>
            <a:ext cx="2056800" cy="6465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SARS-CoV-2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emergence</a:t>
            </a:r>
            <a:endParaRPr b="1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40"/>
          <p:cNvSpPr/>
          <p:nvPr/>
        </p:nvSpPr>
        <p:spPr>
          <a:xfrm rot="5400000">
            <a:off x="7562164" y="2478489"/>
            <a:ext cx="303000" cy="323100"/>
          </a:xfrm>
          <a:prstGeom prst="rightArrow">
            <a:avLst>
              <a:gd fmla="val 50000" name="adj1"/>
              <a:gd fmla="val 50000" name="adj2"/>
            </a:avLst>
          </a:prstGeom>
          <a:noFill/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" name="Google Shape;229;p40"/>
          <p:cNvSpPr txBox="1"/>
          <p:nvPr/>
        </p:nvSpPr>
        <p:spPr>
          <a:xfrm>
            <a:off x="5257703" y="4213397"/>
            <a:ext cx="14565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s" sz="13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NGS Protocols</a:t>
            </a:r>
            <a:endParaRPr b="1" i="0" sz="13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MiSeq System | Focused power for targeted gene and small genome ..." id="230" name="Google Shape;230;p40"/>
          <p:cNvPicPr preferRelativeResize="0"/>
          <p:nvPr/>
        </p:nvPicPr>
        <p:blipFill rotWithShape="1">
          <a:blip r:embed="rId4">
            <a:alphaModFix/>
          </a:blip>
          <a:srcRect b="10690" l="5848" r="6068" t="0"/>
          <a:stretch/>
        </p:blipFill>
        <p:spPr>
          <a:xfrm>
            <a:off x="124084" y="1408624"/>
            <a:ext cx="1061035" cy="661949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40"/>
          <p:cNvSpPr txBox="1"/>
          <p:nvPr/>
        </p:nvSpPr>
        <p:spPr>
          <a:xfrm>
            <a:off x="183426" y="2025243"/>
            <a:ext cx="1001700" cy="369300"/>
          </a:xfrm>
          <a:prstGeom prst="rect">
            <a:avLst/>
          </a:prstGeom>
          <a:solidFill>
            <a:srgbClr val="E7E6E6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illumina</a:t>
            </a:r>
            <a:endParaRPr b="1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40"/>
          <p:cNvSpPr/>
          <p:nvPr/>
        </p:nvSpPr>
        <p:spPr>
          <a:xfrm>
            <a:off x="4945972" y="1743364"/>
            <a:ext cx="319200" cy="300000"/>
          </a:xfrm>
          <a:prstGeom prst="rightArrow">
            <a:avLst>
              <a:gd fmla="val 50000" name="adj1"/>
              <a:gd fmla="val 50000" name="adj2"/>
            </a:avLst>
          </a:prstGeom>
          <a:noFill/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p40"/>
          <p:cNvSpPr txBox="1"/>
          <p:nvPr/>
        </p:nvSpPr>
        <p:spPr>
          <a:xfrm>
            <a:off x="2171630" y="2468669"/>
            <a:ext cx="1456500" cy="369300"/>
          </a:xfrm>
          <a:prstGeom prst="rect">
            <a:avLst/>
          </a:prstGeom>
          <a:solidFill>
            <a:srgbClr val="E7E6E6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Nanopore</a:t>
            </a:r>
            <a:endParaRPr b="1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mage result for minion sequencer" id="234" name="Google Shape;234;p40"/>
          <p:cNvPicPr preferRelativeResize="0"/>
          <p:nvPr/>
        </p:nvPicPr>
        <p:blipFill rotWithShape="1">
          <a:blip r:embed="rId5">
            <a:alphaModFix/>
          </a:blip>
          <a:srcRect b="15239" l="0" r="24936" t="0"/>
          <a:stretch/>
        </p:blipFill>
        <p:spPr>
          <a:xfrm>
            <a:off x="2876745" y="1293876"/>
            <a:ext cx="1531155" cy="94631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5" name="Google Shape;235;p40"/>
          <p:cNvGrpSpPr/>
          <p:nvPr/>
        </p:nvGrpSpPr>
        <p:grpSpPr>
          <a:xfrm>
            <a:off x="2346309" y="3390176"/>
            <a:ext cx="2056652" cy="1447195"/>
            <a:chOff x="4452138" y="3586092"/>
            <a:chExt cx="3113309" cy="2614625"/>
          </a:xfrm>
        </p:grpSpPr>
        <p:pic>
          <p:nvPicPr>
            <p:cNvPr id="236" name="Google Shape;236;p40"/>
            <p:cNvPicPr preferRelativeResize="0"/>
            <p:nvPr/>
          </p:nvPicPr>
          <p:blipFill rotWithShape="1">
            <a:blip r:embed="rId6">
              <a:alphaModFix/>
            </a:blip>
            <a:srcRect b="5181" l="16923" r="27751" t="12180"/>
            <a:stretch/>
          </p:blipFill>
          <p:spPr>
            <a:xfrm>
              <a:off x="4452138" y="3586092"/>
              <a:ext cx="3113309" cy="2614625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237" name="Google Shape;237;p40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4452138" y="3586092"/>
              <a:ext cx="1438275" cy="533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8" name="Google Shape;238;p40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5904851" y="5638331"/>
              <a:ext cx="1646647" cy="53404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39" name="Google Shape;239;p4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24075" y="3390315"/>
            <a:ext cx="2213171" cy="614184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40" name="Google Shape;240;p40"/>
          <p:cNvSpPr/>
          <p:nvPr/>
        </p:nvSpPr>
        <p:spPr>
          <a:xfrm rot="10800000">
            <a:off x="4502026" y="3847386"/>
            <a:ext cx="366900" cy="317400"/>
          </a:xfrm>
          <a:prstGeom prst="rightArrow">
            <a:avLst>
              <a:gd fmla="val 50000" name="adj1"/>
              <a:gd fmla="val 50000" name="adj2"/>
            </a:avLst>
          </a:prstGeom>
          <a:noFill/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1" name="Google Shape;241;p40"/>
          <p:cNvPicPr preferRelativeResize="0"/>
          <p:nvPr/>
        </p:nvPicPr>
        <p:blipFill rotWithShape="1">
          <a:blip r:embed="rId10">
            <a:alphaModFix/>
          </a:blip>
          <a:srcRect b="18132" l="20523" r="2292" t="18132"/>
          <a:stretch/>
        </p:blipFill>
        <p:spPr>
          <a:xfrm>
            <a:off x="133291" y="3992942"/>
            <a:ext cx="2203956" cy="83937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42" name="Google Shape;242;p40"/>
          <p:cNvSpPr/>
          <p:nvPr/>
        </p:nvSpPr>
        <p:spPr>
          <a:xfrm>
            <a:off x="8485623" y="1751570"/>
            <a:ext cx="319200" cy="300000"/>
          </a:xfrm>
          <a:prstGeom prst="rightArrow">
            <a:avLst>
              <a:gd fmla="val 50000" name="adj1"/>
              <a:gd fmla="val 50000" name="adj2"/>
            </a:avLst>
          </a:prstGeom>
          <a:noFill/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GridION | Oxford Nanopore Technologies" id="243" name="Google Shape;243;p40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712960" y="1054279"/>
            <a:ext cx="988190" cy="74886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inION | Oxford Nanopore Technologies" id="244" name="Google Shape;244;p40"/>
          <p:cNvPicPr preferRelativeResize="0"/>
          <p:nvPr/>
        </p:nvPicPr>
        <p:blipFill rotWithShape="1">
          <a:blip r:embed="rId12">
            <a:alphaModFix/>
          </a:blip>
          <a:srcRect b="0" l="51594" r="0" t="0"/>
          <a:stretch/>
        </p:blipFill>
        <p:spPr>
          <a:xfrm>
            <a:off x="1467724" y="1908205"/>
            <a:ext cx="1326262" cy="59404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5" name="Google Shape;245;p40"/>
          <p:cNvGrpSpPr/>
          <p:nvPr/>
        </p:nvGrpSpPr>
        <p:grpSpPr>
          <a:xfrm>
            <a:off x="5803225" y="1419617"/>
            <a:ext cx="3126337" cy="947521"/>
            <a:chOff x="35444" y="1766923"/>
            <a:chExt cx="2359500" cy="804620"/>
          </a:xfrm>
        </p:grpSpPr>
        <p:sp>
          <p:nvSpPr>
            <p:cNvPr id="246" name="Google Shape;246;p40"/>
            <p:cNvSpPr/>
            <p:nvPr/>
          </p:nvSpPr>
          <p:spPr>
            <a:xfrm>
              <a:off x="35444" y="1766923"/>
              <a:ext cx="2359500" cy="381600"/>
            </a:xfrm>
            <a:prstGeom prst="rect">
              <a:avLst/>
            </a:prstGeom>
            <a:solidFill>
              <a:srgbClr val="C4E0B2"/>
            </a:solidFill>
            <a:ln cap="flat" cmpd="sng" w="2857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s" sz="13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DENV, CHIKV, ZIKV, Rabies, Measles, POXVIRUS, H1N1, VIH</a:t>
              </a:r>
              <a:endPara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" name="Google Shape;247;p40"/>
            <p:cNvSpPr/>
            <p:nvPr/>
          </p:nvSpPr>
          <p:spPr>
            <a:xfrm>
              <a:off x="35444" y="2145243"/>
              <a:ext cx="2359500" cy="426300"/>
            </a:xfrm>
            <a:prstGeom prst="rect">
              <a:avLst/>
            </a:prstGeom>
            <a:solidFill>
              <a:srgbClr val="8DA9DB"/>
            </a:solidFill>
            <a:ln cap="flat" cmpd="sng" w="285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s">
                  <a:latin typeface="Calibri"/>
                  <a:ea typeface="Calibri"/>
                  <a:cs typeface="Calibri"/>
                  <a:sym typeface="Calibri"/>
                </a:rPr>
                <a:t>Metagenómica de virus emergentes y virodiversidad</a:t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8" name="Google Shape;248;p40"/>
          <p:cNvSpPr/>
          <p:nvPr/>
        </p:nvSpPr>
        <p:spPr>
          <a:xfrm>
            <a:off x="5968950" y="1043176"/>
            <a:ext cx="2692500" cy="3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None/>
            </a:pPr>
            <a:r>
              <a:rPr b="1" lang="es" sz="1700">
                <a:latin typeface="Calibri"/>
                <a:ea typeface="Calibri"/>
                <a:cs typeface="Calibri"/>
                <a:sym typeface="Calibri"/>
              </a:rPr>
              <a:t>Vigilancia Genómica</a:t>
            </a:r>
            <a:endParaRPr b="0" i="0" sz="17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" name="Google Shape;249;p40"/>
          <p:cNvSpPr txBox="1"/>
          <p:nvPr/>
        </p:nvSpPr>
        <p:spPr>
          <a:xfrm>
            <a:off x="1453800" y="222251"/>
            <a:ext cx="6421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s" sz="2400" u="none" cap="none" strike="noStrike">
                <a:solidFill>
                  <a:srgbClr val="127D96"/>
                </a:solidFill>
                <a:latin typeface="Arial"/>
                <a:ea typeface="Arial"/>
                <a:cs typeface="Arial"/>
                <a:sym typeface="Arial"/>
              </a:rPr>
              <a:t>Secuenciación Genómica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olombia | Lutheran World Relief" id="250" name="Google Shape;250;p40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7412762" y="3387752"/>
            <a:ext cx="1139261" cy="105566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LOS Neglected Tropical Diseases: Genomic, epidemiological and digital  surveillance of Chikungunya virus in the Brazilian Amazon" id="251" name="Google Shape;251;p40"/>
          <p:cNvPicPr preferRelativeResize="0"/>
          <p:nvPr/>
        </p:nvPicPr>
        <p:blipFill rotWithShape="1">
          <a:blip r:embed="rId14">
            <a:alphaModFix/>
          </a:blip>
          <a:srcRect b="26350" l="47107" r="4681" t="54626"/>
          <a:stretch/>
        </p:blipFill>
        <p:spPr>
          <a:xfrm>
            <a:off x="7331355" y="4327238"/>
            <a:ext cx="844116" cy="44956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raphic showing how genetic mutations of coronavirus allow the spread of the virus to be tracked" id="252" name="Google Shape;252;p40"/>
          <p:cNvPicPr preferRelativeResize="0"/>
          <p:nvPr/>
        </p:nvPicPr>
        <p:blipFill rotWithShape="1">
          <a:blip r:embed="rId15">
            <a:alphaModFix/>
          </a:blip>
          <a:srcRect b="75189" l="0" r="27782" t="0"/>
          <a:stretch/>
        </p:blipFill>
        <p:spPr>
          <a:xfrm>
            <a:off x="7717689" y="3777778"/>
            <a:ext cx="625734" cy="3628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